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4" r:id="rId2"/>
    <p:sldId id="290" r:id="rId3"/>
    <p:sldId id="287" r:id="rId4"/>
    <p:sldId id="288" r:id="rId5"/>
    <p:sldId id="268" r:id="rId6"/>
    <p:sldId id="269" r:id="rId7"/>
    <p:sldId id="270" r:id="rId8"/>
    <p:sldId id="283" r:id="rId9"/>
    <p:sldId id="280" r:id="rId10"/>
    <p:sldId id="266" r:id="rId11"/>
    <p:sldId id="289" r:id="rId12"/>
    <p:sldId id="284" r:id="rId13"/>
    <p:sldId id="259" r:id="rId14"/>
    <p:sldId id="273" r:id="rId15"/>
    <p:sldId id="262" r:id="rId16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 snapToObjects="1">
      <p:cViewPr varScale="1">
        <p:scale>
          <a:sx n="56" d="100"/>
          <a:sy n="56" d="100"/>
        </p:scale>
        <p:origin x="10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mery\Documents\turningpoints\nbeconomyjune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Annual GDP Growth Rates,</a:t>
            </a:r>
            <a:r>
              <a:rPr lang="en-US" baseline="0"/>
              <a:t> 1982 to 2018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'3610022201-noSymbol (3)'!$A$11:$A$47</c:f>
              <c:numCache>
                <c:formatCode>General</c:formatCode>
                <c:ptCount val="37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'3610022201-noSymbol (3)'!$AE$11:$AE$47</c:f>
              <c:numCache>
                <c:formatCode>General</c:formatCode>
                <c:ptCount val="37"/>
                <c:pt idx="0">
                  <c:v>5.1485382885548582E-3</c:v>
                </c:pt>
                <c:pt idx="1">
                  <c:v>7.4006476302619958E-2</c:v>
                </c:pt>
                <c:pt idx="2">
                  <c:v>2.2420787194386581E-2</c:v>
                </c:pt>
                <c:pt idx="3">
                  <c:v>3.6727253230389792E-2</c:v>
                </c:pt>
                <c:pt idx="4">
                  <c:v>6.7800992966487381E-2</c:v>
                </c:pt>
                <c:pt idx="5">
                  <c:v>5.1581343536591273E-2</c:v>
                </c:pt>
                <c:pt idx="6">
                  <c:v>3.2700810611643329E-3</c:v>
                </c:pt>
                <c:pt idx="7">
                  <c:v>2.1576458706330623E-3</c:v>
                </c:pt>
                <c:pt idx="8">
                  <c:v>-1.0077874484654145E-2</c:v>
                </c:pt>
                <c:pt idx="9">
                  <c:v>-2.9615918556223971E-3</c:v>
                </c:pt>
                <c:pt idx="10">
                  <c:v>1.3738048825768123E-2</c:v>
                </c:pt>
                <c:pt idx="11">
                  <c:v>3.1178463510667522E-2</c:v>
                </c:pt>
                <c:pt idx="12">
                  <c:v>2.0423567020379167E-2</c:v>
                </c:pt>
                <c:pt idx="13">
                  <c:v>3.3894617760953746E-2</c:v>
                </c:pt>
                <c:pt idx="14">
                  <c:v>1.0436831916505344E-2</c:v>
                </c:pt>
                <c:pt idx="15">
                  <c:v>9.2461474385672638E-3</c:v>
                </c:pt>
                <c:pt idx="16">
                  <c:v>3.4169692967976228E-2</c:v>
                </c:pt>
                <c:pt idx="17">
                  <c:v>6.2609736632082996E-2</c:v>
                </c:pt>
                <c:pt idx="18">
                  <c:v>2.0841939239175336E-2</c:v>
                </c:pt>
                <c:pt idx="19">
                  <c:v>1.8356386109476163E-2</c:v>
                </c:pt>
                <c:pt idx="20">
                  <c:v>4.7538200339558571E-2</c:v>
                </c:pt>
                <c:pt idx="21">
                  <c:v>2.4931894203248386E-2</c:v>
                </c:pt>
                <c:pt idx="22">
                  <c:v>2.533476885808492E-2</c:v>
                </c:pt>
                <c:pt idx="23">
                  <c:v>7.9081214109926173E-3</c:v>
                </c:pt>
                <c:pt idx="24">
                  <c:v>2.057559578070061E-2</c:v>
                </c:pt>
                <c:pt idx="25">
                  <c:v>9.442388669133597E-3</c:v>
                </c:pt>
                <c:pt idx="26">
                  <c:v>7.6791808873720134E-3</c:v>
                </c:pt>
                <c:pt idx="27">
                  <c:v>-1.4488663091542007E-2</c:v>
                </c:pt>
                <c:pt idx="28">
                  <c:v>1.9888623707239459E-2</c:v>
                </c:pt>
                <c:pt idx="29">
                  <c:v>2.6833073322932916E-3</c:v>
                </c:pt>
                <c:pt idx="30">
                  <c:v>-1.0580034851879512E-2</c:v>
                </c:pt>
                <c:pt idx="31">
                  <c:v>-2.7047427349352121E-3</c:v>
                </c:pt>
                <c:pt idx="32">
                  <c:v>1.1668243456322927E-3</c:v>
                </c:pt>
                <c:pt idx="33">
                  <c:v>6.5203011308155104E-3</c:v>
                </c:pt>
                <c:pt idx="34">
                  <c:v>8.1054015146773493E-3</c:v>
                </c:pt>
                <c:pt idx="35">
                  <c:v>2.1854530779498959E-2</c:v>
                </c:pt>
                <c:pt idx="36">
                  <c:v>8.4454840963635817E-3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8A-4246-AA3E-0416EF24F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199040"/>
        <c:axId val="472201992"/>
      </c:barChart>
      <c:catAx>
        <c:axId val="47219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201992"/>
        <c:crosses val="autoZero"/>
        <c:auto val="1"/>
        <c:lblAlgn val="ctr"/>
        <c:lblOffset val="100"/>
        <c:noMultiLvlLbl val="0"/>
      </c:catAx>
      <c:valAx>
        <c:axId val="472201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19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Total Population Growth By CMA 2008 to 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C73-48FA-893C-2D7195DD17B0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C73-48FA-893C-2D7195DD17B0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2C73-48FA-893C-2D7195DD17B0}"/>
              </c:ext>
            </c:extLst>
          </c:dPt>
          <c:dPt>
            <c:idx val="3"/>
            <c:marker>
              <c:symbol val="circle"/>
              <c:size val="9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2C73-48FA-893C-2D7195DD17B0}"/>
              </c:ext>
            </c:extLst>
          </c:dPt>
          <c:xVal>
            <c:numRef>
              <c:f>'1710007801-eng (1)'!$B$31:$AH$31</c:f>
              <c:numCache>
                <c:formatCode>#,##0</c:formatCode>
                <c:ptCount val="33"/>
                <c:pt idx="0">
                  <c:v>189771</c:v>
                </c:pt>
                <c:pt idx="1">
                  <c:v>390005</c:v>
                </c:pt>
                <c:pt idx="2">
                  <c:v>132752</c:v>
                </c:pt>
                <c:pt idx="3">
                  <c:v>126315</c:v>
                </c:pt>
                <c:pt idx="4">
                  <c:v>157698</c:v>
                </c:pt>
                <c:pt idx="5">
                  <c:v>746711</c:v>
                </c:pt>
                <c:pt idx="6">
                  <c:v>196724</c:v>
                </c:pt>
                <c:pt idx="7">
                  <c:v>148731</c:v>
                </c:pt>
                <c:pt idx="8">
                  <c:v>3750744</c:v>
                </c:pt>
                <c:pt idx="9">
                  <c:v>1207376</c:v>
                </c:pt>
                <c:pt idx="10">
                  <c:v>159838</c:v>
                </c:pt>
                <c:pt idx="11">
                  <c:v>120895</c:v>
                </c:pt>
                <c:pt idx="12">
                  <c:v>352630</c:v>
                </c:pt>
                <c:pt idx="13">
                  <c:v>5504836</c:v>
                </c:pt>
                <c:pt idx="14">
                  <c:v>725297</c:v>
                </c:pt>
                <c:pt idx="15">
                  <c:v>401456</c:v>
                </c:pt>
                <c:pt idx="16">
                  <c:v>478759</c:v>
                </c:pt>
                <c:pt idx="17">
                  <c:v>136972</c:v>
                </c:pt>
                <c:pt idx="18">
                  <c:v>141399</c:v>
                </c:pt>
                <c:pt idx="19">
                  <c:v>481249</c:v>
                </c:pt>
                <c:pt idx="20">
                  <c:v>330475</c:v>
                </c:pt>
                <c:pt idx="21">
                  <c:v>187831</c:v>
                </c:pt>
                <c:pt idx="22">
                  <c:v>165515</c:v>
                </c:pt>
                <c:pt idx="23">
                  <c:v>125463</c:v>
                </c:pt>
                <c:pt idx="24">
                  <c:v>723251</c:v>
                </c:pt>
                <c:pt idx="25">
                  <c:v>205240</c:v>
                </c:pt>
                <c:pt idx="26">
                  <c:v>249745</c:v>
                </c:pt>
                <c:pt idx="27">
                  <c:v>1185812</c:v>
                </c:pt>
                <c:pt idx="28">
                  <c:v>1131156</c:v>
                </c:pt>
                <c:pt idx="29">
                  <c:v>175041</c:v>
                </c:pt>
                <c:pt idx="30">
                  <c:v>168000</c:v>
                </c:pt>
                <c:pt idx="31">
                  <c:v>2254269</c:v>
                </c:pt>
                <c:pt idx="32">
                  <c:v>344085</c:v>
                </c:pt>
              </c:numCache>
            </c:numRef>
          </c:xVal>
          <c:yVal>
            <c:numRef>
              <c:f>'1710007801-eng (1)'!$B$30:$AH$30</c:f>
              <c:numCache>
                <c:formatCode>#,##0.00</c:formatCode>
                <c:ptCount val="33"/>
                <c:pt idx="0">
                  <c:v>0.15511326809681142</c:v>
                </c:pt>
                <c:pt idx="1">
                  <c:v>0.10691144985320701</c:v>
                </c:pt>
                <c:pt idx="2">
                  <c:v>0.14626521634325659</c:v>
                </c:pt>
                <c:pt idx="3">
                  <c:v>1.7622610141313381E-2</c:v>
                </c:pt>
                <c:pt idx="4">
                  <c:v>9.8923258379941415E-3</c:v>
                </c:pt>
                <c:pt idx="5">
                  <c:v>8.7709970791912797E-2</c:v>
                </c:pt>
                <c:pt idx="6">
                  <c:v>0.11136922795388463</c:v>
                </c:pt>
                <c:pt idx="7">
                  <c:v>6.8654147420510861E-2</c:v>
                </c:pt>
                <c:pt idx="8">
                  <c:v>0.10331550220436266</c:v>
                </c:pt>
                <c:pt idx="9">
                  <c:v>0.14050304130610514</c:v>
                </c:pt>
                <c:pt idx="10">
                  <c:v>8.7738835571015653E-2</c:v>
                </c:pt>
                <c:pt idx="11">
                  <c:v>4.4633773108896151E-2</c:v>
                </c:pt>
                <c:pt idx="12">
                  <c:v>0.14113660210418852</c:v>
                </c:pt>
                <c:pt idx="13">
                  <c:v>0.15282053815953828</c:v>
                </c:pt>
                <c:pt idx="14">
                  <c:v>8.5341591099921829E-2</c:v>
                </c:pt>
                <c:pt idx="15">
                  <c:v>3.7570742497309795E-2</c:v>
                </c:pt>
                <c:pt idx="16">
                  <c:v>0.10236047781869374</c:v>
                </c:pt>
                <c:pt idx="17">
                  <c:v>7.6782116052915919E-2</c:v>
                </c:pt>
                <c:pt idx="18">
                  <c:v>0.1314648618448504</c:v>
                </c:pt>
                <c:pt idx="19">
                  <c:v>8.4170564510263918E-2</c:v>
                </c:pt>
                <c:pt idx="20">
                  <c:v>4.3186322717300857E-2</c:v>
                </c:pt>
                <c:pt idx="21">
                  <c:v>0.11313361479202048</c:v>
                </c:pt>
                <c:pt idx="22">
                  <c:v>-1.48022837809262E-3</c:v>
                </c:pt>
                <c:pt idx="23">
                  <c:v>-1.0353650080103298E-2</c:v>
                </c:pt>
                <c:pt idx="24">
                  <c:v>0.14166865998111305</c:v>
                </c:pt>
                <c:pt idx="25">
                  <c:v>0.23377509257454687</c:v>
                </c:pt>
                <c:pt idx="26">
                  <c:v>0.29655848965945264</c:v>
                </c:pt>
                <c:pt idx="27">
                  <c:v>0.25554556708820625</c:v>
                </c:pt>
                <c:pt idx="28">
                  <c:v>0.2482318972803044</c:v>
                </c:pt>
                <c:pt idx="29">
                  <c:v>0.1552036380048103</c:v>
                </c:pt>
                <c:pt idx="30">
                  <c:v>0.13520238095238096</c:v>
                </c:pt>
                <c:pt idx="31">
                  <c:v>0.14061897670597431</c:v>
                </c:pt>
                <c:pt idx="32">
                  <c:v>9.6862693811122252E-2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C73-48FA-893C-2D7195DD1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8283720"/>
        <c:axId val="478280440"/>
      </c:scatterChart>
      <c:valAx>
        <c:axId val="478283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280440"/>
        <c:crosses val="autoZero"/>
        <c:crossBetween val="midCat"/>
      </c:valAx>
      <c:valAx>
        <c:axId val="47828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283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Indexes</a:t>
            </a:r>
            <a:r>
              <a:rPr lang="en-US" sz="1800" baseline="0"/>
              <a:t> of Economic Indicators for New Brunswick, 1980-2018</a:t>
            </a:r>
          </a:p>
          <a:p>
            <a:pPr>
              <a:defRPr/>
            </a:pPr>
            <a:r>
              <a:rPr lang="en-US" sz="1800" baseline="0"/>
              <a:t>(Value relative to maximum 1980-2016)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v>Exports of Goods and Services</c:v>
          </c:tx>
          <c:spPr>
            <a:ln w="349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'4lines'!$T$7:$T$46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'4lines'!$Z$7:$Z$46</c:f>
              <c:numCache>
                <c:formatCode>General</c:formatCode>
                <c:ptCount val="40"/>
                <c:pt idx="3">
                  <c:v>0.40211095869532082</c:v>
                </c:pt>
                <c:pt idx="4">
                  <c:v>0.42348727328151198</c:v>
                </c:pt>
                <c:pt idx="5">
                  <c:v>0.42146776406035663</c:v>
                </c:pt>
                <c:pt idx="6">
                  <c:v>0.52118579484834626</c:v>
                </c:pt>
                <c:pt idx="7">
                  <c:v>0.53737997256515779</c:v>
                </c:pt>
                <c:pt idx="8">
                  <c:v>0.52964487120865722</c:v>
                </c:pt>
                <c:pt idx="9">
                  <c:v>0.53501752781588174</c:v>
                </c:pt>
                <c:pt idx="10">
                  <c:v>0.53482700807803685</c:v>
                </c:pt>
                <c:pt idx="11">
                  <c:v>0.50602042371589695</c:v>
                </c:pt>
                <c:pt idx="12">
                  <c:v>0.54987806736777933</c:v>
                </c:pt>
                <c:pt idx="13">
                  <c:v>0.5766270385611949</c:v>
                </c:pt>
                <c:pt idx="14">
                  <c:v>0.61873190062490468</c:v>
                </c:pt>
                <c:pt idx="15">
                  <c:v>0.6557308337143728</c:v>
                </c:pt>
                <c:pt idx="16">
                  <c:v>0.68308946806889193</c:v>
                </c:pt>
                <c:pt idx="17">
                  <c:v>0.69520652339582378</c:v>
                </c:pt>
                <c:pt idx="18">
                  <c:v>0.73353909465020573</c:v>
                </c:pt>
                <c:pt idx="19">
                  <c:v>0.77450083828684657</c:v>
                </c:pt>
                <c:pt idx="20">
                  <c:v>0.7992303002591068</c:v>
                </c:pt>
                <c:pt idx="21">
                  <c:v>0.88705989940557839</c:v>
                </c:pt>
                <c:pt idx="22">
                  <c:v>0.93015546410608141</c:v>
                </c:pt>
                <c:pt idx="23">
                  <c:v>0.95835238530711786</c:v>
                </c:pt>
                <c:pt idx="24">
                  <c:v>0.98140527358634355</c:v>
                </c:pt>
                <c:pt idx="25">
                  <c:v>0.9738225880201189</c:v>
                </c:pt>
                <c:pt idx="26">
                  <c:v>0.95099832342630697</c:v>
                </c:pt>
                <c:pt idx="27">
                  <c:v>0.98731138545953356</c:v>
                </c:pt>
                <c:pt idx="28">
                  <c:v>0.94440634049687544</c:v>
                </c:pt>
                <c:pt idx="29">
                  <c:v>0.93808108520042677</c:v>
                </c:pt>
                <c:pt idx="30">
                  <c:v>1</c:v>
                </c:pt>
                <c:pt idx="31">
                  <c:v>0.9970278920896205</c:v>
                </c:pt>
                <c:pt idx="32">
                  <c:v>0.9949321749733272</c:v>
                </c:pt>
                <c:pt idx="33">
                  <c:v>0.99344612101813745</c:v>
                </c:pt>
                <c:pt idx="34">
                  <c:v>0.98273891175125738</c:v>
                </c:pt>
                <c:pt idx="35">
                  <c:v>0.9525224813290657</c:v>
                </c:pt>
                <c:pt idx="36">
                  <c:v>0.92596402987349491</c:v>
                </c:pt>
                <c:pt idx="37">
                  <c:v>0.99104557232129253</c:v>
                </c:pt>
                <c:pt idx="38">
                  <c:v>0.94162475232434084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8A-4F7D-8C68-AED887C92491}"/>
            </c:ext>
          </c:extLst>
        </c:ser>
        <c:ser>
          <c:idx val="5"/>
          <c:order val="1"/>
          <c:tx>
            <c:v>GDP at market prices</c:v>
          </c:tx>
          <c:spPr>
            <a:ln w="476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'4lines'!$T$7:$T$46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'4lines'!$AA$7:$AA$44</c:f>
              <c:numCache>
                <c:formatCode>General</c:formatCode>
                <c:ptCount val="38"/>
                <c:pt idx="3">
                  <c:v>0.58691991017964074</c:v>
                </c:pt>
                <c:pt idx="4">
                  <c:v>0.59724301397205593</c:v>
                </c:pt>
                <c:pt idx="5">
                  <c:v>0.60722305389221554</c:v>
                </c:pt>
                <c:pt idx="6">
                  <c:v>0.64315119760479045</c:v>
                </c:pt>
                <c:pt idx="7">
                  <c:v>0.67290419161676651</c:v>
                </c:pt>
                <c:pt idx="8">
                  <c:v>0.67561751497005984</c:v>
                </c:pt>
                <c:pt idx="9">
                  <c:v>0.6810129740518962</c:v>
                </c:pt>
                <c:pt idx="10">
                  <c:v>0.66881861277445109</c:v>
                </c:pt>
                <c:pt idx="11">
                  <c:v>0.66906811377245512</c:v>
                </c:pt>
                <c:pt idx="12">
                  <c:v>0.6791729041916168</c:v>
                </c:pt>
                <c:pt idx="13">
                  <c:v>0.69776072854291415</c:v>
                </c:pt>
                <c:pt idx="14">
                  <c:v>0.71332335329341312</c:v>
                </c:pt>
                <c:pt idx="15">
                  <c:v>0.73490518962075846</c:v>
                </c:pt>
                <c:pt idx="16">
                  <c:v>0.74600798403193613</c:v>
                </c:pt>
                <c:pt idx="17">
                  <c:v>0.7514346307385229</c:v>
                </c:pt>
                <c:pt idx="18">
                  <c:v>0.77713323353293418</c:v>
                </c:pt>
                <c:pt idx="19">
                  <c:v>0.82425773453093809</c:v>
                </c:pt>
                <c:pt idx="20">
                  <c:v>0.84303268463073855</c:v>
                </c:pt>
                <c:pt idx="21">
                  <c:v>0.86046656686626743</c:v>
                </c:pt>
                <c:pt idx="22">
                  <c:v>0.89414920159680644</c:v>
                </c:pt>
                <c:pt idx="23">
                  <c:v>0.9159805389221557</c:v>
                </c:pt>
                <c:pt idx="24">
                  <c:v>0.93868512974051899</c:v>
                </c:pt>
                <c:pt idx="25">
                  <c:v>0.9433944610778443</c:v>
                </c:pt>
                <c:pt idx="26">
                  <c:v>0.95518338323353291</c:v>
                </c:pt>
                <c:pt idx="27">
                  <c:v>0.96787674650698607</c:v>
                </c:pt>
                <c:pt idx="28">
                  <c:v>0.97695234530938124</c:v>
                </c:pt>
                <c:pt idx="29">
                  <c:v>0.97536177644710575</c:v>
                </c:pt>
                <c:pt idx="30">
                  <c:v>0.9945109780439122</c:v>
                </c:pt>
                <c:pt idx="31">
                  <c:v>1</c:v>
                </c:pt>
                <c:pt idx="32">
                  <c:v>0.9916729041916168</c:v>
                </c:pt>
                <c:pt idx="33">
                  <c:v>0.98930264471057883</c:v>
                </c:pt>
                <c:pt idx="34">
                  <c:v>0.99114271457085823</c:v>
                </c:pt>
                <c:pt idx="35">
                  <c:v>0.99641342315369263</c:v>
                </c:pt>
                <c:pt idx="36">
                  <c:v>0.99569610778443118</c:v>
                </c:pt>
                <c:pt idx="37">
                  <c:v>1.015562624750499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8A-4F7D-8C68-AED887C92491}"/>
            </c:ext>
          </c:extLst>
        </c:ser>
        <c:ser>
          <c:idx val="2"/>
          <c:order val="2"/>
          <c:tx>
            <c:v>private sector capital stock</c:v>
          </c:tx>
          <c:spPr>
            <a:ln w="41275" cap="rnd">
              <a:solidFill>
                <a:srgbClr val="0070C0">
                  <a:alpha val="4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'4lines'!$T$7:$T$46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'4lines'!$X$7:$X$46</c:f>
              <c:numCache>
                <c:formatCode>General</c:formatCode>
                <c:ptCount val="40"/>
                <c:pt idx="3">
                  <c:v>0.70821626639955049</c:v>
                </c:pt>
                <c:pt idx="4">
                  <c:v>0.70621289487185757</c:v>
                </c:pt>
                <c:pt idx="5">
                  <c:v>0.70638391439251424</c:v>
                </c:pt>
                <c:pt idx="6">
                  <c:v>0.70103344653196842</c:v>
                </c:pt>
                <c:pt idx="7">
                  <c:v>0.69734431115780215</c:v>
                </c:pt>
                <c:pt idx="8">
                  <c:v>0.70086242701131174</c:v>
                </c:pt>
                <c:pt idx="9">
                  <c:v>0.71317583249859517</c:v>
                </c:pt>
                <c:pt idx="10">
                  <c:v>0.72407221910043729</c:v>
                </c:pt>
                <c:pt idx="11">
                  <c:v>0.734089076738902</c:v>
                </c:pt>
                <c:pt idx="12">
                  <c:v>0.7337959004177762</c:v>
                </c:pt>
                <c:pt idx="13">
                  <c:v>0.72778578583469744</c:v>
                </c:pt>
                <c:pt idx="14">
                  <c:v>0.72079841684786594</c:v>
                </c:pt>
                <c:pt idx="15">
                  <c:v>0.72524492438494048</c:v>
                </c:pt>
                <c:pt idx="16">
                  <c:v>0.73262319513327312</c:v>
                </c:pt>
                <c:pt idx="17">
                  <c:v>0.72956927512154601</c:v>
                </c:pt>
                <c:pt idx="18">
                  <c:v>0.73826683931494463</c:v>
                </c:pt>
                <c:pt idx="19">
                  <c:v>0.77095599912047108</c:v>
                </c:pt>
                <c:pt idx="20">
                  <c:v>0.7948010065720359</c:v>
                </c:pt>
                <c:pt idx="21">
                  <c:v>0.79269990960396763</c:v>
                </c:pt>
                <c:pt idx="22">
                  <c:v>0.79113630255796341</c:v>
                </c:pt>
                <c:pt idx="23">
                  <c:v>0.79546065329456894</c:v>
                </c:pt>
                <c:pt idx="24">
                  <c:v>0.80239915956121277</c:v>
                </c:pt>
                <c:pt idx="25">
                  <c:v>0.81757103417947274</c:v>
                </c:pt>
                <c:pt idx="26">
                  <c:v>0.85321638855635096</c:v>
                </c:pt>
                <c:pt idx="27">
                  <c:v>0.89904962009235057</c:v>
                </c:pt>
                <c:pt idx="28">
                  <c:v>0.9379932080818939</c:v>
                </c:pt>
                <c:pt idx="29">
                  <c:v>0.95406904302362516</c:v>
                </c:pt>
                <c:pt idx="30">
                  <c:v>0.97180621045173587</c:v>
                </c:pt>
                <c:pt idx="31">
                  <c:v>0.99794776575211941</c:v>
                </c:pt>
                <c:pt idx="32">
                  <c:v>1</c:v>
                </c:pt>
                <c:pt idx="33">
                  <c:v>0.99398988541692113</c:v>
                </c:pt>
                <c:pt idx="34">
                  <c:v>0.98695365370990207</c:v>
                </c:pt>
                <c:pt idx="35">
                  <c:v>0.97788961911509609</c:v>
                </c:pt>
                <c:pt idx="36">
                  <c:v>0.96709095795362932</c:v>
                </c:pt>
                <c:pt idx="37">
                  <c:v>0.97314993525689575</c:v>
                </c:pt>
                <c:pt idx="38">
                  <c:v>0.98084581368644796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8A-4F7D-8C68-AED887C92491}"/>
            </c:ext>
          </c:extLst>
        </c:ser>
        <c:ser>
          <c:idx val="0"/>
          <c:order val="3"/>
          <c:tx>
            <c:v>Private Sector Employment</c:v>
          </c:tx>
          <c:spPr>
            <a:ln w="38100" cap="rnd">
              <a:solidFill>
                <a:srgbClr val="FF0000">
                  <a:alpha val="39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'4lines'!$T$7:$T$46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'4lines'!$V$7:$V$44</c:f>
              <c:numCache>
                <c:formatCode>General</c:formatCode>
                <c:ptCount val="38"/>
                <c:pt idx="0">
                  <c:v>0.72682182373140025</c:v>
                </c:pt>
                <c:pt idx="1">
                  <c:v>0.74360930942388404</c:v>
                </c:pt>
                <c:pt idx="2">
                  <c:v>0.70316673025562759</c:v>
                </c:pt>
                <c:pt idx="3">
                  <c:v>0.7085082029759634</c:v>
                </c:pt>
                <c:pt idx="4">
                  <c:v>0.72109881724532621</c:v>
                </c:pt>
                <c:pt idx="5">
                  <c:v>0.73826783670354823</c:v>
                </c:pt>
                <c:pt idx="6">
                  <c:v>0.75925219381915299</c:v>
                </c:pt>
                <c:pt idx="7">
                  <c:v>0.78214421976344906</c:v>
                </c:pt>
                <c:pt idx="8">
                  <c:v>0.81571919114841662</c:v>
                </c:pt>
                <c:pt idx="9">
                  <c:v>0.83365127813811524</c:v>
                </c:pt>
                <c:pt idx="10">
                  <c:v>0.84929416253338419</c:v>
                </c:pt>
                <c:pt idx="11">
                  <c:v>0.82754673788630295</c:v>
                </c:pt>
                <c:pt idx="12">
                  <c:v>0.82640213658908812</c:v>
                </c:pt>
                <c:pt idx="13">
                  <c:v>0.83098054177794733</c:v>
                </c:pt>
                <c:pt idx="14">
                  <c:v>0.83708508202975962</c:v>
                </c:pt>
                <c:pt idx="15">
                  <c:v>0.86074017550553228</c:v>
                </c:pt>
                <c:pt idx="16">
                  <c:v>0.85730637161388779</c:v>
                </c:pt>
                <c:pt idx="17">
                  <c:v>0.87485692483784816</c:v>
                </c:pt>
                <c:pt idx="18">
                  <c:v>0.88363220144982835</c:v>
                </c:pt>
                <c:pt idx="19">
                  <c:v>0.92445631438382292</c:v>
                </c:pt>
                <c:pt idx="20">
                  <c:v>0.93819152995040056</c:v>
                </c:pt>
                <c:pt idx="21">
                  <c:v>0.93475772605875618</c:v>
                </c:pt>
                <c:pt idx="22">
                  <c:v>0.97481877146127427</c:v>
                </c:pt>
                <c:pt idx="23">
                  <c:v>0.9732926363983212</c:v>
                </c:pt>
                <c:pt idx="24">
                  <c:v>0.98473864937046929</c:v>
                </c:pt>
                <c:pt idx="25">
                  <c:v>0.96680656238077067</c:v>
                </c:pt>
                <c:pt idx="26">
                  <c:v>0.98054177794734831</c:v>
                </c:pt>
                <c:pt idx="27">
                  <c:v>1</c:v>
                </c:pt>
                <c:pt idx="28">
                  <c:v>0.99427699351392596</c:v>
                </c:pt>
                <c:pt idx="29">
                  <c:v>0.97405570392979779</c:v>
                </c:pt>
                <c:pt idx="30">
                  <c:v>0.96833269744372374</c:v>
                </c:pt>
                <c:pt idx="31">
                  <c:v>0.97367417016405955</c:v>
                </c:pt>
                <c:pt idx="32">
                  <c:v>0.95879435330026708</c:v>
                </c:pt>
                <c:pt idx="33">
                  <c:v>0.96451735978634112</c:v>
                </c:pt>
                <c:pt idx="34">
                  <c:v>0.9679511636779855</c:v>
                </c:pt>
                <c:pt idx="35">
                  <c:v>0.94925600915681041</c:v>
                </c:pt>
                <c:pt idx="36">
                  <c:v>0.94963754292254865</c:v>
                </c:pt>
                <c:pt idx="37">
                  <c:v>0.93704692865318584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8A-4F7D-8C68-AED887C92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3376136"/>
        <c:axId val="733377448"/>
      </c:lineChart>
      <c:catAx>
        <c:axId val="733376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77448"/>
        <c:crosses val="autoZero"/>
        <c:auto val="1"/>
        <c:lblAlgn val="ctr"/>
        <c:lblOffset val="100"/>
        <c:noMultiLvlLbl val="0"/>
      </c:catAx>
      <c:valAx>
        <c:axId val="733377448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76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GDP (millions</a:t>
            </a:r>
            <a:r>
              <a:rPr lang="en-US" baseline="0"/>
              <a:t> of </a:t>
            </a:r>
            <a:r>
              <a:rPr lang="en-US"/>
              <a:t>2012</a:t>
            </a:r>
            <a:r>
              <a:rPr lang="en-US" baseline="0"/>
              <a:t> Chained Dollars) By Industry aggregates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5"/>
          <c:order val="0"/>
          <c:tx>
            <c:strRef>
              <c:f>'3610040201-noSymbol (3)'!$N$9</c:f>
              <c:strCache>
                <c:ptCount val="1"/>
                <c:pt idx="0">
                  <c:v>Goods Producing not manufacturing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'3610040201-noSymbol (3)'!$A$10:$A$31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'3610040201-noSymbol (3)'!$N$10:$N$31</c:f>
              <c:numCache>
                <c:formatCode>#,##0.00</c:formatCode>
                <c:ptCount val="22"/>
                <c:pt idx="0">
                  <c:v>4158.7000000000007</c:v>
                </c:pt>
                <c:pt idx="1">
                  <c:v>4263</c:v>
                </c:pt>
                <c:pt idx="2">
                  <c:v>4859.6000000000004</c:v>
                </c:pt>
                <c:pt idx="3">
                  <c:v>4795.7999999999993</c:v>
                </c:pt>
                <c:pt idx="4">
                  <c:v>4795.2</c:v>
                </c:pt>
                <c:pt idx="5">
                  <c:v>4841.2999999999993</c:v>
                </c:pt>
                <c:pt idx="6">
                  <c:v>4922.6999999999989</c:v>
                </c:pt>
                <c:pt idx="7">
                  <c:v>4917.1000000000004</c:v>
                </c:pt>
                <c:pt idx="8">
                  <c:v>4950.7</c:v>
                </c:pt>
                <c:pt idx="9">
                  <c:v>5238.3</c:v>
                </c:pt>
                <c:pt idx="10">
                  <c:v>5263.6999999999989</c:v>
                </c:pt>
                <c:pt idx="11">
                  <c:v>5334.0999999999995</c:v>
                </c:pt>
                <c:pt idx="12">
                  <c:v>4670.3999999999996</c:v>
                </c:pt>
                <c:pt idx="13">
                  <c:v>4772.5000000000009</c:v>
                </c:pt>
                <c:pt idx="14">
                  <c:v>4739.6000000000004</c:v>
                </c:pt>
                <c:pt idx="15">
                  <c:v>4489.3</c:v>
                </c:pt>
                <c:pt idx="16">
                  <c:v>4236.7000000000007</c:v>
                </c:pt>
                <c:pt idx="17">
                  <c:v>4273.5</c:v>
                </c:pt>
                <c:pt idx="18">
                  <c:v>4453.3</c:v>
                </c:pt>
                <c:pt idx="19">
                  <c:v>4518.6000000000004</c:v>
                </c:pt>
                <c:pt idx="20">
                  <c:v>4749.4000000000005</c:v>
                </c:pt>
                <c:pt idx="21">
                  <c:v>4761.7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D3-457B-8621-3E4FABC890EE}"/>
            </c:ext>
          </c:extLst>
        </c:ser>
        <c:ser>
          <c:idx val="0"/>
          <c:order val="1"/>
          <c:tx>
            <c:strRef>
              <c:f>'3610040201-noSymbol (3)'!$F$9</c:f>
              <c:strCache>
                <c:ptCount val="1"/>
                <c:pt idx="0">
                  <c:v>Non-durable manufacturing industries  [T011]14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'3610040201-noSymbol (3)'!$A$10:$A$31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'3610040201-noSymbol (3)'!$F$10:$F$31</c:f>
              <c:numCache>
                <c:formatCode>#,##0.00</c:formatCode>
                <c:ptCount val="22"/>
                <c:pt idx="0">
                  <c:v>1820.9</c:v>
                </c:pt>
                <c:pt idx="1">
                  <c:v>1973.3</c:v>
                </c:pt>
                <c:pt idx="2">
                  <c:v>1990.2</c:v>
                </c:pt>
                <c:pt idx="3">
                  <c:v>2155.3000000000002</c:v>
                </c:pt>
                <c:pt idx="4">
                  <c:v>2154.8000000000002</c:v>
                </c:pt>
                <c:pt idx="5">
                  <c:v>2389.3000000000002</c:v>
                </c:pt>
                <c:pt idx="6">
                  <c:v>2599.1999999999998</c:v>
                </c:pt>
                <c:pt idx="7">
                  <c:v>2654.8</c:v>
                </c:pt>
                <c:pt idx="8">
                  <c:v>2288.6</c:v>
                </c:pt>
                <c:pt idx="9">
                  <c:v>2157</c:v>
                </c:pt>
                <c:pt idx="10">
                  <c:v>2107.8000000000002</c:v>
                </c:pt>
                <c:pt idx="11">
                  <c:v>1988.6</c:v>
                </c:pt>
                <c:pt idx="12">
                  <c:v>2009.3</c:v>
                </c:pt>
                <c:pt idx="13">
                  <c:v>2044.2</c:v>
                </c:pt>
                <c:pt idx="14">
                  <c:v>1995.5</c:v>
                </c:pt>
                <c:pt idx="15">
                  <c:v>1931.9</c:v>
                </c:pt>
                <c:pt idx="16">
                  <c:v>2030.4</c:v>
                </c:pt>
                <c:pt idx="17">
                  <c:v>1924.7</c:v>
                </c:pt>
                <c:pt idx="18">
                  <c:v>2046</c:v>
                </c:pt>
                <c:pt idx="19">
                  <c:v>2062.1</c:v>
                </c:pt>
                <c:pt idx="20">
                  <c:v>2079</c:v>
                </c:pt>
                <c:pt idx="21">
                  <c:v>1942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D3-457B-8621-3E4FABC890EE}"/>
            </c:ext>
          </c:extLst>
        </c:ser>
        <c:ser>
          <c:idx val="1"/>
          <c:order val="2"/>
          <c:tx>
            <c:strRef>
              <c:f>'3610040201-noSymbol (3)'!$G$9</c:f>
              <c:strCache>
                <c:ptCount val="1"/>
                <c:pt idx="0">
                  <c:v>Durable manufacturing industries  [T012]15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'3610040201-noSymbol (3)'!$A$10:$A$31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'3610040201-noSymbol (3)'!$G$10:$G$31</c:f>
              <c:numCache>
                <c:formatCode>General</c:formatCode>
                <c:ptCount val="22"/>
                <c:pt idx="0">
                  <c:v>806</c:v>
                </c:pt>
                <c:pt idx="1">
                  <c:v>866.8</c:v>
                </c:pt>
                <c:pt idx="2">
                  <c:v>970.3</c:v>
                </c:pt>
                <c:pt idx="3">
                  <c:v>979.3</c:v>
                </c:pt>
                <c:pt idx="4">
                  <c:v>936.2</c:v>
                </c:pt>
                <c:pt idx="5" formatCode="#,##0.00">
                  <c:v>1038.4000000000001</c:v>
                </c:pt>
                <c:pt idx="6" formatCode="#,##0.00">
                  <c:v>1038.9000000000001</c:v>
                </c:pt>
                <c:pt idx="7" formatCode="#,##0.00">
                  <c:v>1014.8</c:v>
                </c:pt>
                <c:pt idx="8" formatCode="#,##0.00">
                  <c:v>1029.3</c:v>
                </c:pt>
                <c:pt idx="9">
                  <c:v>988.7</c:v>
                </c:pt>
                <c:pt idx="10">
                  <c:v>919.3</c:v>
                </c:pt>
                <c:pt idx="11">
                  <c:v>865.7</c:v>
                </c:pt>
                <c:pt idx="12">
                  <c:v>826.5</c:v>
                </c:pt>
                <c:pt idx="13">
                  <c:v>948.9</c:v>
                </c:pt>
                <c:pt idx="14">
                  <c:v>989.2</c:v>
                </c:pt>
                <c:pt idx="15">
                  <c:v>977.2</c:v>
                </c:pt>
                <c:pt idx="16">
                  <c:v>990.5</c:v>
                </c:pt>
                <c:pt idx="17">
                  <c:v>978.6</c:v>
                </c:pt>
                <c:pt idx="18">
                  <c:v>912.5</c:v>
                </c:pt>
                <c:pt idx="19">
                  <c:v>920.4</c:v>
                </c:pt>
                <c:pt idx="20">
                  <c:v>949.4</c:v>
                </c:pt>
                <c:pt idx="21">
                  <c:v>958.5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D3-457B-8621-3E4FABC890EE}"/>
            </c:ext>
          </c:extLst>
        </c:ser>
        <c:ser>
          <c:idx val="3"/>
          <c:order val="3"/>
          <c:tx>
            <c:strRef>
              <c:f>'3610040201-noSymbol (3)'!$J$9</c:f>
              <c:strCache>
                <c:ptCount val="1"/>
                <c:pt idx="0">
                  <c:v>Public sector  [T018]18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'3610040201-noSymbol (3)'!$A$10:$A$31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'3610040201-noSymbol (3)'!$J$10:$J$31</c:f>
              <c:numCache>
                <c:formatCode>#,##0.00</c:formatCode>
                <c:ptCount val="22"/>
                <c:pt idx="0">
                  <c:v>6026.3</c:v>
                </c:pt>
                <c:pt idx="1">
                  <c:v>6137.8</c:v>
                </c:pt>
                <c:pt idx="2">
                  <c:v>6315.3</c:v>
                </c:pt>
                <c:pt idx="3">
                  <c:v>6403.1</c:v>
                </c:pt>
                <c:pt idx="4">
                  <c:v>6470.2</c:v>
                </c:pt>
                <c:pt idx="5">
                  <c:v>6630.2</c:v>
                </c:pt>
                <c:pt idx="6">
                  <c:v>6770</c:v>
                </c:pt>
                <c:pt idx="7">
                  <c:v>6851.7</c:v>
                </c:pt>
                <c:pt idx="8">
                  <c:v>6977.8</c:v>
                </c:pt>
                <c:pt idx="9">
                  <c:v>7174.2</c:v>
                </c:pt>
                <c:pt idx="10">
                  <c:v>7354.2</c:v>
                </c:pt>
                <c:pt idx="11">
                  <c:v>7572.9</c:v>
                </c:pt>
                <c:pt idx="12">
                  <c:v>7842.7</c:v>
                </c:pt>
                <c:pt idx="13">
                  <c:v>8006.8</c:v>
                </c:pt>
                <c:pt idx="14">
                  <c:v>8012.3</c:v>
                </c:pt>
                <c:pt idx="15">
                  <c:v>7987.3</c:v>
                </c:pt>
                <c:pt idx="16">
                  <c:v>7916.8</c:v>
                </c:pt>
                <c:pt idx="17">
                  <c:v>7879.6</c:v>
                </c:pt>
                <c:pt idx="18">
                  <c:v>7818.4</c:v>
                </c:pt>
                <c:pt idx="19">
                  <c:v>7869.6</c:v>
                </c:pt>
                <c:pt idx="20">
                  <c:v>7951.2</c:v>
                </c:pt>
                <c:pt idx="21">
                  <c:v>8140.5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D3-457B-8621-3E4FABC890EE}"/>
            </c:ext>
          </c:extLst>
        </c:ser>
        <c:ser>
          <c:idx val="4"/>
          <c:order val="4"/>
          <c:tx>
            <c:strRef>
              <c:f>'3610040201-noSymbol (3)'!$M$9</c:f>
              <c:strCache>
                <c:ptCount val="1"/>
                <c:pt idx="0">
                  <c:v>services not government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'3610040201-noSymbol (3)'!$A$10:$A$31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'3610040201-noSymbol (3)'!$M$10:$M$31</c:f>
              <c:numCache>
                <c:formatCode>#,##0.00</c:formatCode>
                <c:ptCount val="22"/>
                <c:pt idx="0">
                  <c:v>9461.2000000000007</c:v>
                </c:pt>
                <c:pt idx="1">
                  <c:v>9857.7000000000007</c:v>
                </c:pt>
                <c:pt idx="2">
                  <c:v>10486</c:v>
                </c:pt>
                <c:pt idx="3">
                  <c:v>10819.9</c:v>
                </c:pt>
                <c:pt idx="4">
                  <c:v>11178.899999999998</c:v>
                </c:pt>
                <c:pt idx="5">
                  <c:v>11849.7</c:v>
                </c:pt>
                <c:pt idx="6">
                  <c:v>12022.7</c:v>
                </c:pt>
                <c:pt idx="7">
                  <c:v>12657.399999999998</c:v>
                </c:pt>
                <c:pt idx="8">
                  <c:v>13078.400000000001</c:v>
                </c:pt>
                <c:pt idx="9">
                  <c:v>13269.099999999999</c:v>
                </c:pt>
                <c:pt idx="10">
                  <c:v>13347.599999999999</c:v>
                </c:pt>
                <c:pt idx="11">
                  <c:v>13475.1</c:v>
                </c:pt>
                <c:pt idx="12">
                  <c:v>13441.099999999999</c:v>
                </c:pt>
                <c:pt idx="13">
                  <c:v>13623.3</c:v>
                </c:pt>
                <c:pt idx="14">
                  <c:v>13722.3</c:v>
                </c:pt>
                <c:pt idx="15">
                  <c:v>13731.7</c:v>
                </c:pt>
                <c:pt idx="16">
                  <c:v>13844.900000000001</c:v>
                </c:pt>
                <c:pt idx="17">
                  <c:v>13986.4</c:v>
                </c:pt>
                <c:pt idx="18">
                  <c:v>14058.199999999999</c:v>
                </c:pt>
                <c:pt idx="19">
                  <c:v>14190.499999999998</c:v>
                </c:pt>
                <c:pt idx="20">
                  <c:v>14517.399999999998</c:v>
                </c:pt>
                <c:pt idx="21">
                  <c:v>14659.400000000001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D3-457B-8621-3E4FABC890EE}"/>
            </c:ext>
          </c:extLst>
        </c:ser>
        <c:ser>
          <c:idx val="2"/>
          <c:order val="5"/>
          <c:tx>
            <c:strRef>
              <c:f>'3610040201-noSymbol (3)'!$H$9</c:f>
              <c:strCache>
                <c:ptCount val="1"/>
                <c:pt idx="0">
                  <c:v>Information and communication technology sector  [T013]16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'3610040201-noSymbol (3)'!$A$10:$A$31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'3610040201-noSymbol (3)'!$H$10:$H$31</c:f>
              <c:numCache>
                <c:formatCode>General</c:formatCode>
                <c:ptCount val="22"/>
                <c:pt idx="0">
                  <c:v>571.29999999999995</c:v>
                </c:pt>
                <c:pt idx="1">
                  <c:v>641.1</c:v>
                </c:pt>
                <c:pt idx="2">
                  <c:v>709.1</c:v>
                </c:pt>
                <c:pt idx="3">
                  <c:v>761.1</c:v>
                </c:pt>
                <c:pt idx="4">
                  <c:v>801.2</c:v>
                </c:pt>
                <c:pt idx="5">
                  <c:v>864.3</c:v>
                </c:pt>
                <c:pt idx="6">
                  <c:v>890.3</c:v>
                </c:pt>
                <c:pt idx="7">
                  <c:v>864.5</c:v>
                </c:pt>
                <c:pt idx="8">
                  <c:v>920</c:v>
                </c:pt>
                <c:pt idx="9">
                  <c:v>959.9</c:v>
                </c:pt>
                <c:pt idx="10">
                  <c:v>941</c:v>
                </c:pt>
                <c:pt idx="11">
                  <c:v>981.7</c:v>
                </c:pt>
                <c:pt idx="12">
                  <c:v>951.1</c:v>
                </c:pt>
                <c:pt idx="13">
                  <c:v>968.8</c:v>
                </c:pt>
                <c:pt idx="14" formatCode="#,##0.00">
                  <c:v>1024.3</c:v>
                </c:pt>
                <c:pt idx="15" formatCode="#,##0.00">
                  <c:v>1017</c:v>
                </c:pt>
                <c:pt idx="16">
                  <c:v>948.7</c:v>
                </c:pt>
                <c:pt idx="17">
                  <c:v>963</c:v>
                </c:pt>
                <c:pt idx="18">
                  <c:v>980.9</c:v>
                </c:pt>
                <c:pt idx="19" formatCode="#,##0.00">
                  <c:v>1026.5</c:v>
                </c:pt>
                <c:pt idx="20" formatCode="#,##0.00">
                  <c:v>1053.0999999999999</c:v>
                </c:pt>
                <c:pt idx="21" formatCode="#,##0.00">
                  <c:v>1077.5999999999999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D3-457B-8621-3E4FABC89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243440"/>
        <c:axId val="431247048"/>
      </c:areaChart>
      <c:catAx>
        <c:axId val="43124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47048"/>
        <c:crosses val="autoZero"/>
        <c:auto val="1"/>
        <c:lblAlgn val="ctr"/>
        <c:lblOffset val="100"/>
        <c:noMultiLvlLbl val="0"/>
      </c:catAx>
      <c:valAx>
        <c:axId val="431247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43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Labour Force and Employment</a:t>
            </a:r>
            <a:r>
              <a:rPr lang="en-US" baseline="0"/>
              <a:t> in NB 1981 to 2019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employment1976to19!$X$11</c:f>
              <c:strCache>
                <c:ptCount val="1"/>
                <c:pt idx="0">
                  <c:v>Goods-producing sector 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employment1976to19!$A$12:$A$50</c:f>
              <c:numCache>
                <c:formatCode>General</c:formatCode>
                <c:ptCount val="39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</c:numCache>
            </c:numRef>
          </c:cat>
          <c:val>
            <c:numRef>
              <c:f>employment1976to19!$X$12:$X$50</c:f>
              <c:numCache>
                <c:formatCode>General</c:formatCode>
                <c:ptCount val="39"/>
                <c:pt idx="0">
                  <c:v>76.7</c:v>
                </c:pt>
                <c:pt idx="1">
                  <c:v>71.2</c:v>
                </c:pt>
                <c:pt idx="2">
                  <c:v>68.8</c:v>
                </c:pt>
                <c:pt idx="3">
                  <c:v>70.099999999999994</c:v>
                </c:pt>
                <c:pt idx="4">
                  <c:v>71.5</c:v>
                </c:pt>
                <c:pt idx="5">
                  <c:v>73.099999999999994</c:v>
                </c:pt>
                <c:pt idx="6">
                  <c:v>74.3</c:v>
                </c:pt>
                <c:pt idx="7">
                  <c:v>80.2</c:v>
                </c:pt>
                <c:pt idx="8">
                  <c:v>79.900000000000006</c:v>
                </c:pt>
                <c:pt idx="9">
                  <c:v>80.5</c:v>
                </c:pt>
                <c:pt idx="10">
                  <c:v>76.5</c:v>
                </c:pt>
                <c:pt idx="11">
                  <c:v>76.900000000000006</c:v>
                </c:pt>
                <c:pt idx="12">
                  <c:v>77</c:v>
                </c:pt>
                <c:pt idx="13">
                  <c:v>75.400000000000006</c:v>
                </c:pt>
                <c:pt idx="14">
                  <c:v>77.900000000000006</c:v>
                </c:pt>
                <c:pt idx="15">
                  <c:v>74.900000000000006</c:v>
                </c:pt>
                <c:pt idx="16">
                  <c:v>76.5</c:v>
                </c:pt>
                <c:pt idx="17">
                  <c:v>78.599999999999994</c:v>
                </c:pt>
                <c:pt idx="18">
                  <c:v>79.8</c:v>
                </c:pt>
                <c:pt idx="19">
                  <c:v>82.6</c:v>
                </c:pt>
                <c:pt idx="20">
                  <c:v>78.7</c:v>
                </c:pt>
                <c:pt idx="21">
                  <c:v>77.400000000000006</c:v>
                </c:pt>
                <c:pt idx="22">
                  <c:v>78.7</c:v>
                </c:pt>
                <c:pt idx="23">
                  <c:v>81.400000000000006</c:v>
                </c:pt>
                <c:pt idx="24">
                  <c:v>74.8</c:v>
                </c:pt>
                <c:pt idx="25">
                  <c:v>75.900000000000006</c:v>
                </c:pt>
                <c:pt idx="26">
                  <c:v>81.5</c:v>
                </c:pt>
                <c:pt idx="27">
                  <c:v>79.900000000000006</c:v>
                </c:pt>
                <c:pt idx="28">
                  <c:v>79.400000000000006</c:v>
                </c:pt>
                <c:pt idx="29">
                  <c:v>80.099999999999994</c:v>
                </c:pt>
                <c:pt idx="30">
                  <c:v>80.8</c:v>
                </c:pt>
                <c:pt idx="31">
                  <c:v>75.7</c:v>
                </c:pt>
                <c:pt idx="32">
                  <c:v>77.8</c:v>
                </c:pt>
                <c:pt idx="33">
                  <c:v>76.2</c:v>
                </c:pt>
                <c:pt idx="34">
                  <c:v>72.7</c:v>
                </c:pt>
                <c:pt idx="35">
                  <c:v>72.8</c:v>
                </c:pt>
                <c:pt idx="36">
                  <c:v>73.3</c:v>
                </c:pt>
                <c:pt idx="37">
                  <c:v>73.099999999999994</c:v>
                </c:pt>
                <c:pt idx="38">
                  <c:v>74.599999999999994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F-40C4-AC97-26A9D15250E2}"/>
            </c:ext>
          </c:extLst>
        </c:ser>
        <c:ser>
          <c:idx val="1"/>
          <c:order val="1"/>
          <c:tx>
            <c:strRef>
              <c:f>employment1976to19!$AF$11</c:f>
              <c:strCache>
                <c:ptCount val="1"/>
                <c:pt idx="0">
                  <c:v>Business sector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employment1976to19!$A$12:$A$50</c:f>
              <c:numCache>
                <c:formatCode>General</c:formatCode>
                <c:ptCount val="39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</c:numCache>
            </c:numRef>
          </c:cat>
          <c:val>
            <c:numRef>
              <c:f>employment1976to19!$AF$12:$AF$50</c:f>
              <c:numCache>
                <c:formatCode>General</c:formatCode>
                <c:ptCount val="39"/>
                <c:pt idx="0">
                  <c:v>118.2</c:v>
                </c:pt>
                <c:pt idx="1">
                  <c:v>113.20000000000002</c:v>
                </c:pt>
                <c:pt idx="2">
                  <c:v>116.9</c:v>
                </c:pt>
                <c:pt idx="3">
                  <c:v>118.89999999999999</c:v>
                </c:pt>
                <c:pt idx="4">
                  <c:v>122</c:v>
                </c:pt>
                <c:pt idx="5">
                  <c:v>125.9</c:v>
                </c:pt>
                <c:pt idx="6">
                  <c:v>130.60000000000002</c:v>
                </c:pt>
                <c:pt idx="7">
                  <c:v>133.60000000000002</c:v>
                </c:pt>
                <c:pt idx="8">
                  <c:v>138.69999999999999</c:v>
                </c:pt>
                <c:pt idx="9">
                  <c:v>142</c:v>
                </c:pt>
                <c:pt idx="10">
                  <c:v>140.30000000000001</c:v>
                </c:pt>
                <c:pt idx="11">
                  <c:v>139.69999999999999</c:v>
                </c:pt>
                <c:pt idx="12">
                  <c:v>140.70000000000002</c:v>
                </c:pt>
                <c:pt idx="13">
                  <c:v>144</c:v>
                </c:pt>
                <c:pt idx="14">
                  <c:v>147.69999999999999</c:v>
                </c:pt>
                <c:pt idx="15">
                  <c:v>149.9</c:v>
                </c:pt>
                <c:pt idx="16">
                  <c:v>152.79999999999998</c:v>
                </c:pt>
                <c:pt idx="17">
                  <c:v>153.1</c:v>
                </c:pt>
                <c:pt idx="18">
                  <c:v>162.5</c:v>
                </c:pt>
                <c:pt idx="19">
                  <c:v>163.30000000000001</c:v>
                </c:pt>
                <c:pt idx="20">
                  <c:v>166.2</c:v>
                </c:pt>
                <c:pt idx="21">
                  <c:v>178.1</c:v>
                </c:pt>
                <c:pt idx="22">
                  <c:v>176.4</c:v>
                </c:pt>
                <c:pt idx="23">
                  <c:v>176.60000000000002</c:v>
                </c:pt>
                <c:pt idx="24">
                  <c:v>178.6</c:v>
                </c:pt>
                <c:pt idx="25">
                  <c:v>181.09999999999997</c:v>
                </c:pt>
                <c:pt idx="26">
                  <c:v>180.60000000000002</c:v>
                </c:pt>
                <c:pt idx="27">
                  <c:v>180.70000000000005</c:v>
                </c:pt>
                <c:pt idx="28">
                  <c:v>175.90000000000003</c:v>
                </c:pt>
                <c:pt idx="29">
                  <c:v>173.70000000000002</c:v>
                </c:pt>
                <c:pt idx="30">
                  <c:v>174.39999999999998</c:v>
                </c:pt>
                <c:pt idx="31">
                  <c:v>175.6</c:v>
                </c:pt>
                <c:pt idx="32">
                  <c:v>175.1</c:v>
                </c:pt>
                <c:pt idx="33">
                  <c:v>177.5</c:v>
                </c:pt>
                <c:pt idx="34">
                  <c:v>176.10000000000002</c:v>
                </c:pt>
                <c:pt idx="35">
                  <c:v>176</c:v>
                </c:pt>
                <c:pt idx="36">
                  <c:v>172.3</c:v>
                </c:pt>
                <c:pt idx="37">
                  <c:v>169.79999999999998</c:v>
                </c:pt>
                <c:pt idx="38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F-40C4-AC97-26A9D15250E2}"/>
            </c:ext>
          </c:extLst>
        </c:ser>
        <c:ser>
          <c:idx val="6"/>
          <c:order val="2"/>
          <c:tx>
            <c:strRef>
              <c:f>employment1976to19!$AR$8</c:f>
              <c:strCache>
                <c:ptCount val="1"/>
                <c:pt idx="0">
                  <c:v>Public administration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val>
            <c:numRef>
              <c:f>employment1976to19!$AR$12:$AR$50</c:f>
              <c:numCache>
                <c:formatCode>General</c:formatCode>
                <c:ptCount val="39"/>
                <c:pt idx="0">
                  <c:v>21.3</c:v>
                </c:pt>
                <c:pt idx="1">
                  <c:v>20.9</c:v>
                </c:pt>
                <c:pt idx="2">
                  <c:v>20.6</c:v>
                </c:pt>
                <c:pt idx="3">
                  <c:v>21.2</c:v>
                </c:pt>
                <c:pt idx="4">
                  <c:v>22</c:v>
                </c:pt>
                <c:pt idx="5">
                  <c:v>22</c:v>
                </c:pt>
                <c:pt idx="6">
                  <c:v>22.2</c:v>
                </c:pt>
                <c:pt idx="7">
                  <c:v>23.1</c:v>
                </c:pt>
                <c:pt idx="8">
                  <c:v>23.4</c:v>
                </c:pt>
                <c:pt idx="9">
                  <c:v>22.5</c:v>
                </c:pt>
                <c:pt idx="10">
                  <c:v>22.2</c:v>
                </c:pt>
                <c:pt idx="11">
                  <c:v>23.5</c:v>
                </c:pt>
                <c:pt idx="12">
                  <c:v>24.1</c:v>
                </c:pt>
                <c:pt idx="13">
                  <c:v>23.2</c:v>
                </c:pt>
                <c:pt idx="14">
                  <c:v>22.9</c:v>
                </c:pt>
                <c:pt idx="15">
                  <c:v>22.1</c:v>
                </c:pt>
                <c:pt idx="16">
                  <c:v>22.3</c:v>
                </c:pt>
                <c:pt idx="17">
                  <c:v>22.9</c:v>
                </c:pt>
                <c:pt idx="18">
                  <c:v>22.8</c:v>
                </c:pt>
                <c:pt idx="19">
                  <c:v>22.6</c:v>
                </c:pt>
                <c:pt idx="20">
                  <c:v>22</c:v>
                </c:pt>
                <c:pt idx="21">
                  <c:v>21.3</c:v>
                </c:pt>
                <c:pt idx="22">
                  <c:v>19.7</c:v>
                </c:pt>
                <c:pt idx="23">
                  <c:v>18.3</c:v>
                </c:pt>
                <c:pt idx="24">
                  <c:v>20.9</c:v>
                </c:pt>
                <c:pt idx="25">
                  <c:v>21.3</c:v>
                </c:pt>
                <c:pt idx="26">
                  <c:v>21.1</c:v>
                </c:pt>
                <c:pt idx="27">
                  <c:v>23.7</c:v>
                </c:pt>
                <c:pt idx="28">
                  <c:v>26.5</c:v>
                </c:pt>
                <c:pt idx="29">
                  <c:v>25.1</c:v>
                </c:pt>
                <c:pt idx="30">
                  <c:v>24.5</c:v>
                </c:pt>
                <c:pt idx="31">
                  <c:v>22.9</c:v>
                </c:pt>
                <c:pt idx="32">
                  <c:v>22.1</c:v>
                </c:pt>
                <c:pt idx="33">
                  <c:v>22.5</c:v>
                </c:pt>
                <c:pt idx="34">
                  <c:v>23.7</c:v>
                </c:pt>
                <c:pt idx="35">
                  <c:v>23.8</c:v>
                </c:pt>
                <c:pt idx="36">
                  <c:v>23.3</c:v>
                </c:pt>
                <c:pt idx="37">
                  <c:v>24.5</c:v>
                </c:pt>
                <c:pt idx="38">
                  <c:v>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9F-40C4-AC97-26A9D15250E2}"/>
            </c:ext>
          </c:extLst>
        </c:ser>
        <c:ser>
          <c:idx val="4"/>
          <c:order val="3"/>
          <c:tx>
            <c:strRef>
              <c:f>employment1976to19!$AM$8</c:f>
              <c:strCache>
                <c:ptCount val="1"/>
                <c:pt idx="0">
                  <c:v>Educational services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val>
            <c:numRef>
              <c:f>employment1976to19!$AM$12:$AM$50</c:f>
              <c:numCache>
                <c:formatCode>General</c:formatCode>
                <c:ptCount val="39"/>
                <c:pt idx="0">
                  <c:v>18.8</c:v>
                </c:pt>
                <c:pt idx="1">
                  <c:v>18.5</c:v>
                </c:pt>
                <c:pt idx="2">
                  <c:v>18.600000000000001</c:v>
                </c:pt>
                <c:pt idx="3">
                  <c:v>18.399999999999999</c:v>
                </c:pt>
                <c:pt idx="4">
                  <c:v>18.8</c:v>
                </c:pt>
                <c:pt idx="5">
                  <c:v>19.7</c:v>
                </c:pt>
                <c:pt idx="6">
                  <c:v>20.8</c:v>
                </c:pt>
                <c:pt idx="7">
                  <c:v>21</c:v>
                </c:pt>
                <c:pt idx="8">
                  <c:v>21.8</c:v>
                </c:pt>
                <c:pt idx="9">
                  <c:v>21.5</c:v>
                </c:pt>
                <c:pt idx="10">
                  <c:v>21.2</c:v>
                </c:pt>
                <c:pt idx="11">
                  <c:v>21.4</c:v>
                </c:pt>
                <c:pt idx="12">
                  <c:v>22.9</c:v>
                </c:pt>
                <c:pt idx="13">
                  <c:v>21.7</c:v>
                </c:pt>
                <c:pt idx="14">
                  <c:v>22</c:v>
                </c:pt>
                <c:pt idx="15">
                  <c:v>21.6</c:v>
                </c:pt>
                <c:pt idx="16">
                  <c:v>21.9</c:v>
                </c:pt>
                <c:pt idx="17">
                  <c:v>22.3</c:v>
                </c:pt>
                <c:pt idx="18">
                  <c:v>22.2</c:v>
                </c:pt>
                <c:pt idx="19">
                  <c:v>22.7</c:v>
                </c:pt>
                <c:pt idx="20">
                  <c:v>22.3</c:v>
                </c:pt>
                <c:pt idx="21">
                  <c:v>22</c:v>
                </c:pt>
                <c:pt idx="22">
                  <c:v>21.9</c:v>
                </c:pt>
                <c:pt idx="23">
                  <c:v>24.2</c:v>
                </c:pt>
                <c:pt idx="24">
                  <c:v>25.9</c:v>
                </c:pt>
                <c:pt idx="25">
                  <c:v>26.8</c:v>
                </c:pt>
                <c:pt idx="26">
                  <c:v>26.5</c:v>
                </c:pt>
                <c:pt idx="27">
                  <c:v>25.6</c:v>
                </c:pt>
                <c:pt idx="28">
                  <c:v>26.1</c:v>
                </c:pt>
                <c:pt idx="29">
                  <c:v>25.1</c:v>
                </c:pt>
                <c:pt idx="30">
                  <c:v>23.4</c:v>
                </c:pt>
                <c:pt idx="31">
                  <c:v>25.1</c:v>
                </c:pt>
                <c:pt idx="32">
                  <c:v>25.3</c:v>
                </c:pt>
                <c:pt idx="33">
                  <c:v>25.6</c:v>
                </c:pt>
                <c:pt idx="34">
                  <c:v>27.4</c:v>
                </c:pt>
                <c:pt idx="35">
                  <c:v>25.4</c:v>
                </c:pt>
                <c:pt idx="36">
                  <c:v>26.2</c:v>
                </c:pt>
                <c:pt idx="37">
                  <c:v>26.4</c:v>
                </c:pt>
                <c:pt idx="38">
                  <c:v>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9F-40C4-AC97-26A9D15250E2}"/>
            </c:ext>
          </c:extLst>
        </c:ser>
        <c:ser>
          <c:idx val="5"/>
          <c:order val="4"/>
          <c:tx>
            <c:strRef>
              <c:f>employment1976to19!$AN$8</c:f>
              <c:strCache>
                <c:ptCount val="1"/>
                <c:pt idx="0">
                  <c:v>Health care and social assistance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val>
            <c:numRef>
              <c:f>employment1976to19!$AN$12:$AN$50</c:f>
              <c:numCache>
                <c:formatCode>General</c:formatCode>
                <c:ptCount val="39"/>
                <c:pt idx="0">
                  <c:v>22.7</c:v>
                </c:pt>
                <c:pt idx="1">
                  <c:v>24.7</c:v>
                </c:pt>
                <c:pt idx="2">
                  <c:v>26.4</c:v>
                </c:pt>
                <c:pt idx="3">
                  <c:v>26.6</c:v>
                </c:pt>
                <c:pt idx="4">
                  <c:v>27.7</c:v>
                </c:pt>
                <c:pt idx="5">
                  <c:v>30.3</c:v>
                </c:pt>
                <c:pt idx="6">
                  <c:v>32.299999999999997</c:v>
                </c:pt>
                <c:pt idx="7">
                  <c:v>33.1</c:v>
                </c:pt>
                <c:pt idx="8">
                  <c:v>33.1</c:v>
                </c:pt>
                <c:pt idx="9">
                  <c:v>33.700000000000003</c:v>
                </c:pt>
                <c:pt idx="10">
                  <c:v>34.9</c:v>
                </c:pt>
                <c:pt idx="11">
                  <c:v>35.4</c:v>
                </c:pt>
                <c:pt idx="12">
                  <c:v>35.1</c:v>
                </c:pt>
                <c:pt idx="13">
                  <c:v>34.299999999999997</c:v>
                </c:pt>
                <c:pt idx="14">
                  <c:v>37</c:v>
                </c:pt>
                <c:pt idx="15">
                  <c:v>37.4</c:v>
                </c:pt>
                <c:pt idx="16">
                  <c:v>36.6</c:v>
                </c:pt>
                <c:pt idx="17">
                  <c:v>39.299999999999997</c:v>
                </c:pt>
                <c:pt idx="18">
                  <c:v>38.4</c:v>
                </c:pt>
                <c:pt idx="19">
                  <c:v>40.4</c:v>
                </c:pt>
                <c:pt idx="20">
                  <c:v>40.700000000000003</c:v>
                </c:pt>
                <c:pt idx="21">
                  <c:v>43.1</c:v>
                </c:pt>
                <c:pt idx="22">
                  <c:v>45</c:v>
                </c:pt>
                <c:pt idx="23">
                  <c:v>47.5</c:v>
                </c:pt>
                <c:pt idx="24">
                  <c:v>46.3</c:v>
                </c:pt>
                <c:pt idx="25">
                  <c:v>45.3</c:v>
                </c:pt>
                <c:pt idx="26">
                  <c:v>47.9</c:v>
                </c:pt>
                <c:pt idx="27">
                  <c:v>50.8</c:v>
                </c:pt>
                <c:pt idx="28">
                  <c:v>52.1</c:v>
                </c:pt>
                <c:pt idx="29">
                  <c:v>54.1</c:v>
                </c:pt>
                <c:pt idx="30">
                  <c:v>52.4</c:v>
                </c:pt>
                <c:pt idx="31">
                  <c:v>53.8</c:v>
                </c:pt>
                <c:pt idx="32">
                  <c:v>54.3</c:v>
                </c:pt>
                <c:pt idx="33">
                  <c:v>52.1</c:v>
                </c:pt>
                <c:pt idx="34">
                  <c:v>51.9</c:v>
                </c:pt>
                <c:pt idx="35">
                  <c:v>53.4</c:v>
                </c:pt>
                <c:pt idx="36">
                  <c:v>57.8</c:v>
                </c:pt>
                <c:pt idx="37">
                  <c:v>60</c:v>
                </c:pt>
                <c:pt idx="38">
                  <c:v>60.6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9F-40C4-AC97-26A9D1525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5635168"/>
        <c:axId val="755636152"/>
      </c:areaChart>
      <c:lineChart>
        <c:grouping val="standard"/>
        <c:varyColors val="0"/>
        <c:ser>
          <c:idx val="3"/>
          <c:order val="5"/>
          <c:tx>
            <c:v>Labour Force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employment1976to19!$A$12:$A$50</c:f>
              <c:numCache>
                <c:formatCode>General</c:formatCode>
                <c:ptCount val="39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</c:numCache>
            </c:numRef>
          </c:cat>
          <c:val>
            <c:numRef>
              <c:f>employment1976to19!$B$12:$B$50</c:f>
              <c:numCache>
                <c:formatCode>General</c:formatCode>
                <c:ptCount val="39"/>
                <c:pt idx="0">
                  <c:v>291.39999999999998</c:v>
                </c:pt>
                <c:pt idx="1">
                  <c:v>289</c:v>
                </c:pt>
                <c:pt idx="2">
                  <c:v>295.3</c:v>
                </c:pt>
                <c:pt idx="3">
                  <c:v>298.8</c:v>
                </c:pt>
                <c:pt idx="4">
                  <c:v>308.8</c:v>
                </c:pt>
                <c:pt idx="5">
                  <c:v>316.5</c:v>
                </c:pt>
                <c:pt idx="6">
                  <c:v>323</c:v>
                </c:pt>
                <c:pt idx="7">
                  <c:v>329.8</c:v>
                </c:pt>
                <c:pt idx="8">
                  <c:v>337.6</c:v>
                </c:pt>
                <c:pt idx="9">
                  <c:v>341.5</c:v>
                </c:pt>
                <c:pt idx="10">
                  <c:v>338.2</c:v>
                </c:pt>
                <c:pt idx="11">
                  <c:v>341.3</c:v>
                </c:pt>
                <c:pt idx="12">
                  <c:v>343.2</c:v>
                </c:pt>
                <c:pt idx="13">
                  <c:v>341.4</c:v>
                </c:pt>
                <c:pt idx="14">
                  <c:v>347.2</c:v>
                </c:pt>
                <c:pt idx="15">
                  <c:v>346</c:v>
                </c:pt>
                <c:pt idx="16">
                  <c:v>354.9</c:v>
                </c:pt>
                <c:pt idx="17">
                  <c:v>359.9</c:v>
                </c:pt>
                <c:pt idx="18">
                  <c:v>362.5</c:v>
                </c:pt>
                <c:pt idx="19">
                  <c:v>368.4</c:v>
                </c:pt>
                <c:pt idx="20">
                  <c:v>371.1</c:v>
                </c:pt>
                <c:pt idx="21">
                  <c:v>380.5</c:v>
                </c:pt>
                <c:pt idx="22">
                  <c:v>380.6</c:v>
                </c:pt>
                <c:pt idx="23">
                  <c:v>385.9</c:v>
                </c:pt>
                <c:pt idx="24">
                  <c:v>383.5</c:v>
                </c:pt>
                <c:pt idx="25">
                  <c:v>383.9</c:v>
                </c:pt>
                <c:pt idx="26">
                  <c:v>386.6</c:v>
                </c:pt>
                <c:pt idx="27">
                  <c:v>394.3</c:v>
                </c:pt>
                <c:pt idx="28">
                  <c:v>394.1</c:v>
                </c:pt>
                <c:pt idx="29">
                  <c:v>394.3</c:v>
                </c:pt>
                <c:pt idx="30">
                  <c:v>392.9</c:v>
                </c:pt>
                <c:pt idx="31">
                  <c:v>393.3</c:v>
                </c:pt>
                <c:pt idx="32">
                  <c:v>395.2</c:v>
                </c:pt>
                <c:pt idx="33">
                  <c:v>393</c:v>
                </c:pt>
                <c:pt idx="34">
                  <c:v>390.2</c:v>
                </c:pt>
                <c:pt idx="35">
                  <c:v>388.6</c:v>
                </c:pt>
                <c:pt idx="36">
                  <c:v>383.9</c:v>
                </c:pt>
                <c:pt idx="37">
                  <c:v>384.5</c:v>
                </c:pt>
                <c:pt idx="38">
                  <c:v>387.6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F9F-40C4-AC97-26A9D1525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5635168"/>
        <c:axId val="755636152"/>
      </c:lineChart>
      <c:catAx>
        <c:axId val="75563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636152"/>
        <c:crosses val="autoZero"/>
        <c:auto val="1"/>
        <c:lblAlgn val="ctr"/>
        <c:lblOffset val="100"/>
        <c:noMultiLvlLbl val="0"/>
      </c:catAx>
      <c:valAx>
        <c:axId val="755636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1000s</a:t>
                </a:r>
                <a:r>
                  <a:rPr lang="en-US" sz="1200" baseline="0"/>
                  <a:t> of persons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63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New Brunswick's Exports</a:t>
            </a:r>
            <a:r>
              <a:rPr lang="en-US" baseline="0"/>
              <a:t> and Imports, 1981 to 2018, millions of 2012 chained dollars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'3610022201-noSymbol (3)'!$P$8</c:f>
              <c:strCache>
                <c:ptCount val="1"/>
                <c:pt idx="0">
                  <c:v>Exports of goods and services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'3610022201-noSymbol (3)'!$A$10:$A$47</c:f>
              <c:numCache>
                <c:formatCode>General</c:formatCode>
                <c:ptCount val="38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  <c:pt idx="37">
                  <c:v>2018</c:v>
                </c:pt>
              </c:numCache>
            </c:numRef>
          </c:cat>
          <c:val>
            <c:numRef>
              <c:f>'3610022201-noSymbol (3)'!$P$10:$P$47</c:f>
              <c:numCache>
                <c:formatCode>#,##0</c:formatCode>
                <c:ptCount val="38"/>
                <c:pt idx="0">
                  <c:v>10838</c:v>
                </c:pt>
                <c:pt idx="1">
                  <c:v>9845</c:v>
                </c:pt>
                <c:pt idx="2">
                  <c:v>10535</c:v>
                </c:pt>
                <c:pt idx="3">
                  <c:v>11104</c:v>
                </c:pt>
                <c:pt idx="4">
                  <c:v>11345</c:v>
                </c:pt>
                <c:pt idx="5">
                  <c:v>14151</c:v>
                </c:pt>
                <c:pt idx="6">
                  <c:v>14601</c:v>
                </c:pt>
                <c:pt idx="7">
                  <c:v>14428</c:v>
                </c:pt>
                <c:pt idx="8">
                  <c:v>14421</c:v>
                </c:pt>
                <c:pt idx="9">
                  <c:v>14489</c:v>
                </c:pt>
                <c:pt idx="10">
                  <c:v>13699</c:v>
                </c:pt>
                <c:pt idx="11">
                  <c:v>14826</c:v>
                </c:pt>
                <c:pt idx="12">
                  <c:v>15558</c:v>
                </c:pt>
                <c:pt idx="13">
                  <c:v>16682</c:v>
                </c:pt>
                <c:pt idx="14">
                  <c:v>17647</c:v>
                </c:pt>
                <c:pt idx="15">
                  <c:v>18292</c:v>
                </c:pt>
                <c:pt idx="16">
                  <c:v>18666</c:v>
                </c:pt>
                <c:pt idx="17">
                  <c:v>19751</c:v>
                </c:pt>
                <c:pt idx="18">
                  <c:v>20942</c:v>
                </c:pt>
                <c:pt idx="19">
                  <c:v>21610</c:v>
                </c:pt>
                <c:pt idx="20">
                  <c:v>24330</c:v>
                </c:pt>
                <c:pt idx="21">
                  <c:v>25541</c:v>
                </c:pt>
                <c:pt idx="22">
                  <c:v>26322</c:v>
                </c:pt>
                <c:pt idx="23">
                  <c:v>26913</c:v>
                </c:pt>
                <c:pt idx="24">
                  <c:v>27025</c:v>
                </c:pt>
                <c:pt idx="25">
                  <c:v>26103</c:v>
                </c:pt>
                <c:pt idx="26">
                  <c:v>26644</c:v>
                </c:pt>
                <c:pt idx="27">
                  <c:v>25532</c:v>
                </c:pt>
                <c:pt idx="28">
                  <c:v>25088</c:v>
                </c:pt>
                <c:pt idx="29">
                  <c:v>26543</c:v>
                </c:pt>
                <c:pt idx="30">
                  <c:v>26254</c:v>
                </c:pt>
                <c:pt idx="31">
                  <c:v>26110</c:v>
                </c:pt>
                <c:pt idx="32">
                  <c:v>26036</c:v>
                </c:pt>
                <c:pt idx="33">
                  <c:v>25756</c:v>
                </c:pt>
                <c:pt idx="34">
                  <c:v>25072</c:v>
                </c:pt>
                <c:pt idx="35">
                  <c:v>24516</c:v>
                </c:pt>
                <c:pt idx="36">
                  <c:v>26077</c:v>
                </c:pt>
                <c:pt idx="37">
                  <c:v>24963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92-4805-A8FF-AE0DF77B1C13}"/>
            </c:ext>
          </c:extLst>
        </c:ser>
        <c:ser>
          <c:idx val="2"/>
          <c:order val="1"/>
          <c:tx>
            <c:strRef>
              <c:f>'3610022201-noSymbol (3)'!$W$8</c:f>
              <c:strCache>
                <c:ptCount val="1"/>
                <c:pt idx="0">
                  <c:v>Less: imports of goods and services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'3610022201-noSymbol (3)'!$A$10:$A$47</c:f>
              <c:numCache>
                <c:formatCode>General</c:formatCode>
                <c:ptCount val="38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  <c:pt idx="37">
                  <c:v>2018</c:v>
                </c:pt>
              </c:numCache>
            </c:numRef>
          </c:cat>
          <c:val>
            <c:numRef>
              <c:f>'3610022201-noSymbol (3)'!$W$10:$W$47</c:f>
              <c:numCache>
                <c:formatCode>#,##0</c:formatCode>
                <c:ptCount val="38"/>
                <c:pt idx="0">
                  <c:v>12631</c:v>
                </c:pt>
                <c:pt idx="1">
                  <c:v>10843</c:v>
                </c:pt>
                <c:pt idx="2">
                  <c:v>11104</c:v>
                </c:pt>
                <c:pt idx="3">
                  <c:v>12218</c:v>
                </c:pt>
                <c:pt idx="4">
                  <c:v>13370</c:v>
                </c:pt>
                <c:pt idx="5">
                  <c:v>13807</c:v>
                </c:pt>
                <c:pt idx="6">
                  <c:v>14920</c:v>
                </c:pt>
                <c:pt idx="7">
                  <c:v>15728</c:v>
                </c:pt>
                <c:pt idx="8">
                  <c:v>17103</c:v>
                </c:pt>
                <c:pt idx="9">
                  <c:v>16620</c:v>
                </c:pt>
                <c:pt idx="10">
                  <c:v>16554</c:v>
                </c:pt>
                <c:pt idx="11">
                  <c:v>16975</c:v>
                </c:pt>
                <c:pt idx="12">
                  <c:v>17550</c:v>
                </c:pt>
                <c:pt idx="13">
                  <c:v>17979</c:v>
                </c:pt>
                <c:pt idx="14">
                  <c:v>18646</c:v>
                </c:pt>
                <c:pt idx="15">
                  <c:v>19465</c:v>
                </c:pt>
                <c:pt idx="16">
                  <c:v>20157</c:v>
                </c:pt>
                <c:pt idx="17">
                  <c:v>21364</c:v>
                </c:pt>
                <c:pt idx="18">
                  <c:v>23467</c:v>
                </c:pt>
                <c:pt idx="19">
                  <c:v>24044</c:v>
                </c:pt>
                <c:pt idx="20">
                  <c:v>24956</c:v>
                </c:pt>
                <c:pt idx="21">
                  <c:v>25357</c:v>
                </c:pt>
                <c:pt idx="22">
                  <c:v>26417</c:v>
                </c:pt>
                <c:pt idx="23">
                  <c:v>27236</c:v>
                </c:pt>
                <c:pt idx="24">
                  <c:v>28117</c:v>
                </c:pt>
                <c:pt idx="25">
                  <c:v>28756</c:v>
                </c:pt>
                <c:pt idx="26">
                  <c:v>30388</c:v>
                </c:pt>
                <c:pt idx="27">
                  <c:v>30070</c:v>
                </c:pt>
                <c:pt idx="28">
                  <c:v>29471</c:v>
                </c:pt>
                <c:pt idx="29">
                  <c:v>31622</c:v>
                </c:pt>
                <c:pt idx="30">
                  <c:v>31739</c:v>
                </c:pt>
                <c:pt idx="31">
                  <c:v>31053</c:v>
                </c:pt>
                <c:pt idx="32">
                  <c:v>30836</c:v>
                </c:pt>
                <c:pt idx="33">
                  <c:v>30730</c:v>
                </c:pt>
                <c:pt idx="34">
                  <c:v>30121</c:v>
                </c:pt>
                <c:pt idx="35">
                  <c:v>30091</c:v>
                </c:pt>
                <c:pt idx="36">
                  <c:v>32548</c:v>
                </c:pt>
                <c:pt idx="37">
                  <c:v>31660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92-4805-A8FF-AE0DF77B1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744872"/>
        <c:axId val="342745200"/>
      </c:lineChart>
      <c:catAx>
        <c:axId val="34274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45200"/>
        <c:crosses val="autoZero"/>
        <c:auto val="1"/>
        <c:lblAlgn val="ctr"/>
        <c:lblOffset val="100"/>
        <c:noMultiLvlLbl val="0"/>
      </c:catAx>
      <c:valAx>
        <c:axId val="34274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4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Population by Age</a:t>
            </a:r>
            <a:r>
              <a:rPr lang="en-US" baseline="0"/>
              <a:t> Group, New Brunswick, 1971 to 2019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'1710000501-noSymbol (1)'!$J$9</c:f>
              <c:strCache>
                <c:ptCount val="1"/>
                <c:pt idx="0">
                  <c:v>0 to 17 years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'1710000501-noSymbol (1)'!$A$10:$A$58</c:f>
              <c:numCache>
                <c:formatCode>General</c:formatCode>
                <c:ptCount val="49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numCache>
            </c:numRef>
          </c:cat>
          <c:val>
            <c:numRef>
              <c:f>'1710000501-noSymbol (1)'!$J$10:$J$58</c:f>
              <c:numCache>
                <c:formatCode>#,##0</c:formatCode>
                <c:ptCount val="49"/>
                <c:pt idx="0">
                  <c:v>248231</c:v>
                </c:pt>
                <c:pt idx="1">
                  <c:v>245927</c:v>
                </c:pt>
                <c:pt idx="2">
                  <c:v>243697</c:v>
                </c:pt>
                <c:pt idx="3">
                  <c:v>241563</c:v>
                </c:pt>
                <c:pt idx="4">
                  <c:v>241128</c:v>
                </c:pt>
                <c:pt idx="5">
                  <c:v>240304</c:v>
                </c:pt>
                <c:pt idx="6">
                  <c:v>237388</c:v>
                </c:pt>
                <c:pt idx="7">
                  <c:v>233162</c:v>
                </c:pt>
                <c:pt idx="8">
                  <c:v>228589</c:v>
                </c:pt>
                <c:pt idx="9">
                  <c:v>224348</c:v>
                </c:pt>
                <c:pt idx="10">
                  <c:v>218587</c:v>
                </c:pt>
                <c:pt idx="11">
                  <c:v>212654</c:v>
                </c:pt>
                <c:pt idx="12">
                  <c:v>208982</c:v>
                </c:pt>
                <c:pt idx="13">
                  <c:v>205580</c:v>
                </c:pt>
                <c:pt idx="14">
                  <c:v>202354</c:v>
                </c:pt>
                <c:pt idx="15">
                  <c:v>199238</c:v>
                </c:pt>
                <c:pt idx="16">
                  <c:v>197033</c:v>
                </c:pt>
                <c:pt idx="17">
                  <c:v>194464</c:v>
                </c:pt>
                <c:pt idx="18">
                  <c:v>192325</c:v>
                </c:pt>
                <c:pt idx="19">
                  <c:v>190774</c:v>
                </c:pt>
                <c:pt idx="20">
                  <c:v>189206</c:v>
                </c:pt>
                <c:pt idx="21">
                  <c:v>187003</c:v>
                </c:pt>
                <c:pt idx="22">
                  <c:v>184361</c:v>
                </c:pt>
                <c:pt idx="23">
                  <c:v>182056</c:v>
                </c:pt>
                <c:pt idx="24">
                  <c:v>179608</c:v>
                </c:pt>
                <c:pt idx="25">
                  <c:v>177318</c:v>
                </c:pt>
                <c:pt idx="26">
                  <c:v>174615</c:v>
                </c:pt>
                <c:pt idx="27">
                  <c:v>171265</c:v>
                </c:pt>
                <c:pt idx="28">
                  <c:v>168466</c:v>
                </c:pt>
                <c:pt idx="29">
                  <c:v>165622</c:v>
                </c:pt>
                <c:pt idx="30">
                  <c:v>162416</c:v>
                </c:pt>
                <c:pt idx="31">
                  <c:v>159202</c:v>
                </c:pt>
                <c:pt idx="32">
                  <c:v>156359</c:v>
                </c:pt>
                <c:pt idx="33">
                  <c:v>153912</c:v>
                </c:pt>
                <c:pt idx="34">
                  <c:v>151423</c:v>
                </c:pt>
                <c:pt idx="35">
                  <c:v>148465</c:v>
                </c:pt>
                <c:pt idx="36">
                  <c:v>146383</c:v>
                </c:pt>
                <c:pt idx="37">
                  <c:v>144386</c:v>
                </c:pt>
                <c:pt idx="38">
                  <c:v>142806</c:v>
                </c:pt>
                <c:pt idx="39">
                  <c:v>141391</c:v>
                </c:pt>
                <c:pt idx="40">
                  <c:v>139616</c:v>
                </c:pt>
                <c:pt idx="41">
                  <c:v>138281</c:v>
                </c:pt>
                <c:pt idx="42">
                  <c:v>136664</c:v>
                </c:pt>
                <c:pt idx="43">
                  <c:v>135488</c:v>
                </c:pt>
                <c:pt idx="44">
                  <c:v>134855</c:v>
                </c:pt>
                <c:pt idx="45">
                  <c:v>135415</c:v>
                </c:pt>
                <c:pt idx="46">
                  <c:v>135285</c:v>
                </c:pt>
                <c:pt idx="47">
                  <c:v>135364</c:v>
                </c:pt>
                <c:pt idx="48">
                  <c:v>136096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DE-4484-BB98-9401A07B1BC4}"/>
            </c:ext>
          </c:extLst>
        </c:ser>
        <c:ser>
          <c:idx val="1"/>
          <c:order val="1"/>
          <c:tx>
            <c:strRef>
              <c:f>'1710000501-noSymbol (1)'!$K$9</c:f>
              <c:strCache>
                <c:ptCount val="1"/>
                <c:pt idx="0">
                  <c:v>18 to 24 years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'1710000501-noSymbol (1)'!$A$10:$A$58</c:f>
              <c:numCache>
                <c:formatCode>General</c:formatCode>
                <c:ptCount val="49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numCache>
            </c:numRef>
          </c:cat>
          <c:val>
            <c:numRef>
              <c:f>'1710000501-noSymbol (1)'!$K$10:$K$58</c:f>
              <c:numCache>
                <c:formatCode>#,##0</c:formatCode>
                <c:ptCount val="49"/>
                <c:pt idx="0">
                  <c:v>84986</c:v>
                </c:pt>
                <c:pt idx="1">
                  <c:v>86445</c:v>
                </c:pt>
                <c:pt idx="2">
                  <c:v>88740</c:v>
                </c:pt>
                <c:pt idx="3">
                  <c:v>90632</c:v>
                </c:pt>
                <c:pt idx="4">
                  <c:v>93432</c:v>
                </c:pt>
                <c:pt idx="5">
                  <c:v>96477</c:v>
                </c:pt>
                <c:pt idx="6">
                  <c:v>97421</c:v>
                </c:pt>
                <c:pt idx="7">
                  <c:v>97565</c:v>
                </c:pt>
                <c:pt idx="8">
                  <c:v>97644</c:v>
                </c:pt>
                <c:pt idx="9">
                  <c:v>96930</c:v>
                </c:pt>
                <c:pt idx="10">
                  <c:v>96506</c:v>
                </c:pt>
                <c:pt idx="11">
                  <c:v>96206</c:v>
                </c:pt>
                <c:pt idx="12">
                  <c:v>97578</c:v>
                </c:pt>
                <c:pt idx="13">
                  <c:v>97431</c:v>
                </c:pt>
                <c:pt idx="14">
                  <c:v>95370</c:v>
                </c:pt>
                <c:pt idx="15">
                  <c:v>92593</c:v>
                </c:pt>
                <c:pt idx="16">
                  <c:v>89256</c:v>
                </c:pt>
                <c:pt idx="17">
                  <c:v>86075</c:v>
                </c:pt>
                <c:pt idx="18">
                  <c:v>83964</c:v>
                </c:pt>
                <c:pt idx="19">
                  <c:v>82036</c:v>
                </c:pt>
                <c:pt idx="20">
                  <c:v>81660</c:v>
                </c:pt>
                <c:pt idx="21">
                  <c:v>80975</c:v>
                </c:pt>
                <c:pt idx="22">
                  <c:v>80159</c:v>
                </c:pt>
                <c:pt idx="23">
                  <c:v>79510</c:v>
                </c:pt>
                <c:pt idx="24">
                  <c:v>78486</c:v>
                </c:pt>
                <c:pt idx="25">
                  <c:v>76813</c:v>
                </c:pt>
                <c:pt idx="26">
                  <c:v>75076</c:v>
                </c:pt>
                <c:pt idx="27">
                  <c:v>73107</c:v>
                </c:pt>
                <c:pt idx="28">
                  <c:v>72165</c:v>
                </c:pt>
                <c:pt idx="29">
                  <c:v>71453</c:v>
                </c:pt>
                <c:pt idx="30">
                  <c:v>71043</c:v>
                </c:pt>
                <c:pt idx="31">
                  <c:v>70580</c:v>
                </c:pt>
                <c:pt idx="32">
                  <c:v>70334</c:v>
                </c:pt>
                <c:pt idx="33">
                  <c:v>70142</c:v>
                </c:pt>
                <c:pt idx="34">
                  <c:v>68706</c:v>
                </c:pt>
                <c:pt idx="35">
                  <c:v>67381</c:v>
                </c:pt>
                <c:pt idx="36">
                  <c:v>66539</c:v>
                </c:pt>
                <c:pt idx="37">
                  <c:v>66397</c:v>
                </c:pt>
                <c:pt idx="38">
                  <c:v>66492</c:v>
                </c:pt>
                <c:pt idx="39">
                  <c:v>66729</c:v>
                </c:pt>
                <c:pt idx="40">
                  <c:v>66776</c:v>
                </c:pt>
                <c:pt idx="41">
                  <c:v>66054</c:v>
                </c:pt>
                <c:pt idx="42">
                  <c:v>64672</c:v>
                </c:pt>
                <c:pt idx="43">
                  <c:v>63135</c:v>
                </c:pt>
                <c:pt idx="44">
                  <c:v>61215</c:v>
                </c:pt>
                <c:pt idx="45">
                  <c:v>60521</c:v>
                </c:pt>
                <c:pt idx="46">
                  <c:v>60244</c:v>
                </c:pt>
                <c:pt idx="47">
                  <c:v>59941</c:v>
                </c:pt>
                <c:pt idx="48">
                  <c:v>59961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DE-4484-BB98-9401A07B1BC4}"/>
            </c:ext>
          </c:extLst>
        </c:ser>
        <c:ser>
          <c:idx val="2"/>
          <c:order val="2"/>
          <c:tx>
            <c:strRef>
              <c:f>'1710000501-noSymbol (1)'!$L$9</c:f>
              <c:strCache>
                <c:ptCount val="1"/>
                <c:pt idx="0">
                  <c:v>25 to 44 years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'1710000501-noSymbol (1)'!$A$10:$A$58</c:f>
              <c:numCache>
                <c:formatCode>General</c:formatCode>
                <c:ptCount val="49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numCache>
            </c:numRef>
          </c:cat>
          <c:val>
            <c:numRef>
              <c:f>'1710000501-noSymbol (1)'!$L$10:$L$58</c:f>
              <c:numCache>
                <c:formatCode>#,##0</c:formatCode>
                <c:ptCount val="49"/>
                <c:pt idx="0">
                  <c:v>139735</c:v>
                </c:pt>
                <c:pt idx="1">
                  <c:v>144747</c:v>
                </c:pt>
                <c:pt idx="2">
                  <c:v>150150</c:v>
                </c:pt>
                <c:pt idx="3">
                  <c:v>156096</c:v>
                </c:pt>
                <c:pt idx="4">
                  <c:v>163236</c:v>
                </c:pt>
                <c:pt idx="5">
                  <c:v>170799</c:v>
                </c:pt>
                <c:pt idx="6">
                  <c:v>176248</c:v>
                </c:pt>
                <c:pt idx="7">
                  <c:v>181590</c:v>
                </c:pt>
                <c:pt idx="8">
                  <c:v>187763</c:v>
                </c:pt>
                <c:pt idx="9">
                  <c:v>193734</c:v>
                </c:pt>
                <c:pt idx="10">
                  <c:v>197890</c:v>
                </c:pt>
                <c:pt idx="11">
                  <c:v>203075</c:v>
                </c:pt>
                <c:pt idx="12">
                  <c:v>210450</c:v>
                </c:pt>
                <c:pt idx="13">
                  <c:v>216974</c:v>
                </c:pt>
                <c:pt idx="14">
                  <c:v>222828</c:v>
                </c:pt>
                <c:pt idx="15">
                  <c:v>227776</c:v>
                </c:pt>
                <c:pt idx="16">
                  <c:v>232447</c:v>
                </c:pt>
                <c:pt idx="17">
                  <c:v>236874</c:v>
                </c:pt>
                <c:pt idx="18">
                  <c:v>241500</c:v>
                </c:pt>
                <c:pt idx="19">
                  <c:v>245708</c:v>
                </c:pt>
                <c:pt idx="20">
                  <c:v>247975</c:v>
                </c:pt>
                <c:pt idx="21">
                  <c:v>247277</c:v>
                </c:pt>
                <c:pt idx="22">
                  <c:v>245537</c:v>
                </c:pt>
                <c:pt idx="23">
                  <c:v>244004</c:v>
                </c:pt>
                <c:pt idx="24">
                  <c:v>242635</c:v>
                </c:pt>
                <c:pt idx="25">
                  <c:v>241946</c:v>
                </c:pt>
                <c:pt idx="26">
                  <c:v>240446</c:v>
                </c:pt>
                <c:pt idx="27">
                  <c:v>237613</c:v>
                </c:pt>
                <c:pt idx="28">
                  <c:v>234876</c:v>
                </c:pt>
                <c:pt idx="29">
                  <c:v>231457</c:v>
                </c:pt>
                <c:pt idx="30">
                  <c:v>227886</c:v>
                </c:pt>
                <c:pt idx="31">
                  <c:v>223659</c:v>
                </c:pt>
                <c:pt idx="32">
                  <c:v>219364</c:v>
                </c:pt>
                <c:pt idx="33">
                  <c:v>215384</c:v>
                </c:pt>
                <c:pt idx="34">
                  <c:v>210973</c:v>
                </c:pt>
                <c:pt idx="35">
                  <c:v>205801</c:v>
                </c:pt>
                <c:pt idx="36">
                  <c:v>201906</c:v>
                </c:pt>
                <c:pt idx="37">
                  <c:v>198601</c:v>
                </c:pt>
                <c:pt idx="38">
                  <c:v>196038</c:v>
                </c:pt>
                <c:pt idx="39">
                  <c:v>193413</c:v>
                </c:pt>
                <c:pt idx="40">
                  <c:v>191777</c:v>
                </c:pt>
                <c:pt idx="41">
                  <c:v>190238</c:v>
                </c:pt>
                <c:pt idx="42">
                  <c:v>187695</c:v>
                </c:pt>
                <c:pt idx="43">
                  <c:v>185314</c:v>
                </c:pt>
                <c:pt idx="44">
                  <c:v>182713</c:v>
                </c:pt>
                <c:pt idx="45">
                  <c:v>181530</c:v>
                </c:pt>
                <c:pt idx="46">
                  <c:v>180933</c:v>
                </c:pt>
                <c:pt idx="47">
                  <c:v>181316</c:v>
                </c:pt>
                <c:pt idx="48">
                  <c:v>182653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DE-4484-BB98-9401A07B1BC4}"/>
            </c:ext>
          </c:extLst>
        </c:ser>
        <c:ser>
          <c:idx val="3"/>
          <c:order val="3"/>
          <c:tx>
            <c:strRef>
              <c:f>'1710000501-noSymbol (1)'!$M$9</c:f>
              <c:strCache>
                <c:ptCount val="1"/>
                <c:pt idx="0">
                  <c:v>45 to 64 years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'1710000501-noSymbol (1)'!$A$10:$A$58</c:f>
              <c:numCache>
                <c:formatCode>General</c:formatCode>
                <c:ptCount val="49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numCache>
            </c:numRef>
          </c:cat>
          <c:val>
            <c:numRef>
              <c:f>'1710000501-noSymbol (1)'!$M$10:$M$58</c:f>
              <c:numCache>
                <c:formatCode>#,##0</c:formatCode>
                <c:ptCount val="49"/>
                <c:pt idx="0">
                  <c:v>114458</c:v>
                </c:pt>
                <c:pt idx="1">
                  <c:v>115684</c:v>
                </c:pt>
                <c:pt idx="2">
                  <c:v>116926</c:v>
                </c:pt>
                <c:pt idx="3">
                  <c:v>118001</c:v>
                </c:pt>
                <c:pt idx="4">
                  <c:v>119233</c:v>
                </c:pt>
                <c:pt idx="5">
                  <c:v>120243</c:v>
                </c:pt>
                <c:pt idx="6">
                  <c:v>121274</c:v>
                </c:pt>
                <c:pt idx="7">
                  <c:v>121831</c:v>
                </c:pt>
                <c:pt idx="8">
                  <c:v>121861</c:v>
                </c:pt>
                <c:pt idx="9">
                  <c:v>122127</c:v>
                </c:pt>
                <c:pt idx="10">
                  <c:v>122505</c:v>
                </c:pt>
                <c:pt idx="11">
                  <c:v>122903</c:v>
                </c:pt>
                <c:pt idx="12">
                  <c:v>123715</c:v>
                </c:pt>
                <c:pt idx="13">
                  <c:v>124621</c:v>
                </c:pt>
                <c:pt idx="14">
                  <c:v>124950</c:v>
                </c:pt>
                <c:pt idx="15">
                  <c:v>125768</c:v>
                </c:pt>
                <c:pt idx="16">
                  <c:v>126995</c:v>
                </c:pt>
                <c:pt idx="17">
                  <c:v>128988</c:v>
                </c:pt>
                <c:pt idx="18">
                  <c:v>131634</c:v>
                </c:pt>
                <c:pt idx="19">
                  <c:v>134107</c:v>
                </c:pt>
                <c:pt idx="20">
                  <c:v>137252</c:v>
                </c:pt>
                <c:pt idx="21">
                  <c:v>142291</c:v>
                </c:pt>
                <c:pt idx="22">
                  <c:v>147077</c:v>
                </c:pt>
                <c:pt idx="23">
                  <c:v>152158</c:v>
                </c:pt>
                <c:pt idx="24">
                  <c:v>156961</c:v>
                </c:pt>
                <c:pt idx="25">
                  <c:v>161864</c:v>
                </c:pt>
                <c:pt idx="26">
                  <c:v>166592</c:v>
                </c:pt>
                <c:pt idx="27">
                  <c:v>171711</c:v>
                </c:pt>
                <c:pt idx="28">
                  <c:v>177571</c:v>
                </c:pt>
                <c:pt idx="29">
                  <c:v>183573</c:v>
                </c:pt>
                <c:pt idx="30">
                  <c:v>188852</c:v>
                </c:pt>
                <c:pt idx="31">
                  <c:v>195200</c:v>
                </c:pt>
                <c:pt idx="32">
                  <c:v>201291</c:v>
                </c:pt>
                <c:pt idx="33">
                  <c:v>206496</c:v>
                </c:pt>
                <c:pt idx="34">
                  <c:v>211719</c:v>
                </c:pt>
                <c:pt idx="35">
                  <c:v>216063</c:v>
                </c:pt>
                <c:pt idx="36">
                  <c:v>220317</c:v>
                </c:pt>
                <c:pt idx="37">
                  <c:v>224677</c:v>
                </c:pt>
                <c:pt idx="38">
                  <c:v>228770</c:v>
                </c:pt>
                <c:pt idx="39">
                  <c:v>232570</c:v>
                </c:pt>
                <c:pt idx="40">
                  <c:v>234925</c:v>
                </c:pt>
                <c:pt idx="41">
                  <c:v>235833</c:v>
                </c:pt>
                <c:pt idx="42">
                  <c:v>236131</c:v>
                </c:pt>
                <c:pt idx="43">
                  <c:v>236150</c:v>
                </c:pt>
                <c:pt idx="44">
                  <c:v>236267</c:v>
                </c:pt>
                <c:pt idx="45">
                  <c:v>236775</c:v>
                </c:pt>
                <c:pt idx="46">
                  <c:v>235880</c:v>
                </c:pt>
                <c:pt idx="47">
                  <c:v>234475</c:v>
                </c:pt>
                <c:pt idx="48">
                  <c:v>232693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DE-4484-BB98-9401A07B1BC4}"/>
            </c:ext>
          </c:extLst>
        </c:ser>
        <c:ser>
          <c:idx val="4"/>
          <c:order val="4"/>
          <c:tx>
            <c:strRef>
              <c:f>'1710000501-noSymbol (1)'!$N$9</c:f>
              <c:strCache>
                <c:ptCount val="1"/>
                <c:pt idx="0">
                  <c:v>65 years and over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'1710000501-noSymbol (1)'!$A$10:$A$58</c:f>
              <c:numCache>
                <c:formatCode>General</c:formatCode>
                <c:ptCount val="49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numCache>
            </c:numRef>
          </c:cat>
          <c:val>
            <c:numRef>
              <c:f>'1710000501-noSymbol (1)'!$N$10:$N$58</c:f>
              <c:numCache>
                <c:formatCode>#,##0</c:formatCode>
                <c:ptCount val="49"/>
                <c:pt idx="0">
                  <c:v>55061</c:v>
                </c:pt>
                <c:pt idx="1">
                  <c:v>55966</c:v>
                </c:pt>
                <c:pt idx="2">
                  <c:v>57207</c:v>
                </c:pt>
                <c:pt idx="3">
                  <c:v>58452</c:v>
                </c:pt>
                <c:pt idx="4">
                  <c:v>59979</c:v>
                </c:pt>
                <c:pt idx="5">
                  <c:v>61671</c:v>
                </c:pt>
                <c:pt idx="6">
                  <c:v>63512</c:v>
                </c:pt>
                <c:pt idx="7">
                  <c:v>65366</c:v>
                </c:pt>
                <c:pt idx="8">
                  <c:v>67301</c:v>
                </c:pt>
                <c:pt idx="9">
                  <c:v>69080</c:v>
                </c:pt>
                <c:pt idx="10">
                  <c:v>70950</c:v>
                </c:pt>
                <c:pt idx="11">
                  <c:v>72619</c:v>
                </c:pt>
                <c:pt idx="12">
                  <c:v>74117</c:v>
                </c:pt>
                <c:pt idx="13">
                  <c:v>75882</c:v>
                </c:pt>
                <c:pt idx="14">
                  <c:v>77785</c:v>
                </c:pt>
                <c:pt idx="15">
                  <c:v>79644</c:v>
                </c:pt>
                <c:pt idx="16">
                  <c:v>82037</c:v>
                </c:pt>
                <c:pt idx="17">
                  <c:v>83948</c:v>
                </c:pt>
                <c:pt idx="18">
                  <c:v>85706</c:v>
                </c:pt>
                <c:pt idx="19">
                  <c:v>87531</c:v>
                </c:pt>
                <c:pt idx="20">
                  <c:v>89474</c:v>
                </c:pt>
                <c:pt idx="21">
                  <c:v>90575</c:v>
                </c:pt>
                <c:pt idx="22">
                  <c:v>91678</c:v>
                </c:pt>
                <c:pt idx="23">
                  <c:v>92457</c:v>
                </c:pt>
                <c:pt idx="24">
                  <c:v>93253</c:v>
                </c:pt>
                <c:pt idx="25">
                  <c:v>94327</c:v>
                </c:pt>
                <c:pt idx="26">
                  <c:v>95782</c:v>
                </c:pt>
                <c:pt idx="27">
                  <c:v>96834</c:v>
                </c:pt>
                <c:pt idx="28">
                  <c:v>97523</c:v>
                </c:pt>
                <c:pt idx="29">
                  <c:v>98412</c:v>
                </c:pt>
                <c:pt idx="30">
                  <c:v>99623</c:v>
                </c:pt>
                <c:pt idx="31">
                  <c:v>100731</c:v>
                </c:pt>
                <c:pt idx="32">
                  <c:v>102093</c:v>
                </c:pt>
                <c:pt idx="33">
                  <c:v>103485</c:v>
                </c:pt>
                <c:pt idx="34">
                  <c:v>105236</c:v>
                </c:pt>
                <c:pt idx="35">
                  <c:v>107911</c:v>
                </c:pt>
                <c:pt idx="36">
                  <c:v>110288</c:v>
                </c:pt>
                <c:pt idx="37">
                  <c:v>112816</c:v>
                </c:pt>
                <c:pt idx="38">
                  <c:v>115850</c:v>
                </c:pt>
                <c:pt idx="39">
                  <c:v>118932</c:v>
                </c:pt>
                <c:pt idx="40">
                  <c:v>122611</c:v>
                </c:pt>
                <c:pt idx="41">
                  <c:v>127972</c:v>
                </c:pt>
                <c:pt idx="42">
                  <c:v>133382</c:v>
                </c:pt>
                <c:pt idx="43">
                  <c:v>138889</c:v>
                </c:pt>
                <c:pt idx="44">
                  <c:v>143792</c:v>
                </c:pt>
                <c:pt idx="45">
                  <c:v>149109</c:v>
                </c:pt>
                <c:pt idx="46">
                  <c:v>154420</c:v>
                </c:pt>
                <c:pt idx="47">
                  <c:v>159825</c:v>
                </c:pt>
                <c:pt idx="48">
                  <c:v>165424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DE-4484-BB98-9401A07B1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609584"/>
        <c:axId val="424607288"/>
      </c:areaChart>
      <c:catAx>
        <c:axId val="42460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607288"/>
        <c:crosses val="autoZero"/>
        <c:auto val="1"/>
        <c:lblAlgn val="ctr"/>
        <c:lblOffset val="100"/>
        <c:noMultiLvlLbl val="0"/>
      </c:catAx>
      <c:valAx>
        <c:axId val="42460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6095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Population</a:t>
            </a:r>
            <a:r>
              <a:rPr lang="en-US" baseline="0"/>
              <a:t> by Age Group, Ontario, 1971 to 2019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'1710000501-noSymbol (1)'!$Q$9</c:f>
              <c:strCache>
                <c:ptCount val="1"/>
                <c:pt idx="0">
                  <c:v>0 to 17 years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'1710000501-noSymbol (1)'!$A$10:$A$58</c:f>
              <c:numCache>
                <c:formatCode>General</c:formatCode>
                <c:ptCount val="49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numCache>
            </c:numRef>
          </c:cat>
          <c:val>
            <c:numRef>
              <c:f>'1710000501-noSymbol (1)'!$Q$10:$Q$58</c:f>
              <c:numCache>
                <c:formatCode>#,##0</c:formatCode>
                <c:ptCount val="49"/>
                <c:pt idx="0">
                  <c:v>2676229</c:v>
                </c:pt>
                <c:pt idx="1">
                  <c:v>2666965</c:v>
                </c:pt>
                <c:pt idx="2">
                  <c:v>2649038</c:v>
                </c:pt>
                <c:pt idx="3">
                  <c:v>2632603</c:v>
                </c:pt>
                <c:pt idx="4">
                  <c:v>2617972</c:v>
                </c:pt>
                <c:pt idx="5">
                  <c:v>2591616</c:v>
                </c:pt>
                <c:pt idx="6">
                  <c:v>2562085</c:v>
                </c:pt>
                <c:pt idx="7">
                  <c:v>2525748</c:v>
                </c:pt>
                <c:pt idx="8">
                  <c:v>2477151</c:v>
                </c:pt>
                <c:pt idx="9">
                  <c:v>2437972</c:v>
                </c:pt>
                <c:pt idx="10">
                  <c:v>2391422</c:v>
                </c:pt>
                <c:pt idx="11">
                  <c:v>2358201</c:v>
                </c:pt>
                <c:pt idx="12">
                  <c:v>2334023</c:v>
                </c:pt>
                <c:pt idx="13">
                  <c:v>2324621</c:v>
                </c:pt>
                <c:pt idx="14">
                  <c:v>2328329</c:v>
                </c:pt>
                <c:pt idx="15">
                  <c:v>2339347</c:v>
                </c:pt>
                <c:pt idx="16">
                  <c:v>2370602</c:v>
                </c:pt>
                <c:pt idx="17">
                  <c:v>2402756</c:v>
                </c:pt>
                <c:pt idx="18">
                  <c:v>2442003</c:v>
                </c:pt>
                <c:pt idx="19">
                  <c:v>2485331</c:v>
                </c:pt>
                <c:pt idx="20">
                  <c:v>2520760</c:v>
                </c:pt>
                <c:pt idx="21">
                  <c:v>2564971</c:v>
                </c:pt>
                <c:pt idx="22">
                  <c:v>2593678</c:v>
                </c:pt>
                <c:pt idx="23">
                  <c:v>2623834</c:v>
                </c:pt>
                <c:pt idx="24">
                  <c:v>2653740</c:v>
                </c:pt>
                <c:pt idx="25">
                  <c:v>2687943</c:v>
                </c:pt>
                <c:pt idx="26">
                  <c:v>2709725</c:v>
                </c:pt>
                <c:pt idx="27">
                  <c:v>2731557</c:v>
                </c:pt>
                <c:pt idx="28">
                  <c:v>2743984</c:v>
                </c:pt>
                <c:pt idx="29">
                  <c:v>2766678</c:v>
                </c:pt>
                <c:pt idx="30">
                  <c:v>2788618</c:v>
                </c:pt>
                <c:pt idx="31">
                  <c:v>2799400</c:v>
                </c:pt>
                <c:pt idx="32">
                  <c:v>2791516</c:v>
                </c:pt>
                <c:pt idx="33">
                  <c:v>2786963</c:v>
                </c:pt>
                <c:pt idx="34">
                  <c:v>2783935</c:v>
                </c:pt>
                <c:pt idx="35">
                  <c:v>2778361</c:v>
                </c:pt>
                <c:pt idx="36">
                  <c:v>2765197</c:v>
                </c:pt>
                <c:pt idx="37">
                  <c:v>2754528</c:v>
                </c:pt>
                <c:pt idx="38">
                  <c:v>2744721</c:v>
                </c:pt>
                <c:pt idx="39">
                  <c:v>2739769</c:v>
                </c:pt>
                <c:pt idx="40">
                  <c:v>2733553</c:v>
                </c:pt>
                <c:pt idx="41">
                  <c:v>2722295</c:v>
                </c:pt>
                <c:pt idx="42">
                  <c:v>2710813</c:v>
                </c:pt>
                <c:pt idx="43">
                  <c:v>2703123</c:v>
                </c:pt>
                <c:pt idx="44">
                  <c:v>2706002</c:v>
                </c:pt>
                <c:pt idx="45">
                  <c:v>2726180</c:v>
                </c:pt>
                <c:pt idx="46">
                  <c:v>2733701</c:v>
                </c:pt>
                <c:pt idx="47">
                  <c:v>2747638</c:v>
                </c:pt>
                <c:pt idx="48">
                  <c:v>2765376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39-40D4-80E2-00A5915AFAD1}"/>
            </c:ext>
          </c:extLst>
        </c:ser>
        <c:ser>
          <c:idx val="1"/>
          <c:order val="1"/>
          <c:tx>
            <c:strRef>
              <c:f>'1710000501-noSymbol (1)'!$R$9</c:f>
              <c:strCache>
                <c:ptCount val="1"/>
                <c:pt idx="0">
                  <c:v>18 to 24 years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'1710000501-noSymbol (1)'!$A$10:$A$58</c:f>
              <c:numCache>
                <c:formatCode>General</c:formatCode>
                <c:ptCount val="49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numCache>
            </c:numRef>
          </c:cat>
          <c:val>
            <c:numRef>
              <c:f>'1710000501-noSymbol (1)'!$R$10:$R$58</c:f>
              <c:numCache>
                <c:formatCode>#,##0</c:formatCode>
                <c:ptCount val="49"/>
                <c:pt idx="0">
                  <c:v>990157</c:v>
                </c:pt>
                <c:pt idx="1">
                  <c:v>999556</c:v>
                </c:pt>
                <c:pt idx="2">
                  <c:v>1023312</c:v>
                </c:pt>
                <c:pt idx="3">
                  <c:v>1056321</c:v>
                </c:pt>
                <c:pt idx="4">
                  <c:v>1085790</c:v>
                </c:pt>
                <c:pt idx="5">
                  <c:v>1108903</c:v>
                </c:pt>
                <c:pt idx="6">
                  <c:v>1124494</c:v>
                </c:pt>
                <c:pt idx="7">
                  <c:v>1140668</c:v>
                </c:pt>
                <c:pt idx="8">
                  <c:v>1159349</c:v>
                </c:pt>
                <c:pt idx="9">
                  <c:v>1174460</c:v>
                </c:pt>
                <c:pt idx="10">
                  <c:v>1190159</c:v>
                </c:pt>
                <c:pt idx="11">
                  <c:v>1209419</c:v>
                </c:pt>
                <c:pt idx="12">
                  <c:v>1224495</c:v>
                </c:pt>
                <c:pt idx="13">
                  <c:v>1225454</c:v>
                </c:pt>
                <c:pt idx="14">
                  <c:v>1210463</c:v>
                </c:pt>
                <c:pt idx="15">
                  <c:v>1188281</c:v>
                </c:pt>
                <c:pt idx="16">
                  <c:v>1165227</c:v>
                </c:pt>
                <c:pt idx="17">
                  <c:v>1143324</c:v>
                </c:pt>
                <c:pt idx="18">
                  <c:v>1140088</c:v>
                </c:pt>
                <c:pt idx="19">
                  <c:v>1117301</c:v>
                </c:pt>
                <c:pt idx="20">
                  <c:v>1091858</c:v>
                </c:pt>
                <c:pt idx="21">
                  <c:v>1079742</c:v>
                </c:pt>
                <c:pt idx="22">
                  <c:v>1064509</c:v>
                </c:pt>
                <c:pt idx="23">
                  <c:v>1056255</c:v>
                </c:pt>
                <c:pt idx="24">
                  <c:v>1045272</c:v>
                </c:pt>
                <c:pt idx="25">
                  <c:v>1031706</c:v>
                </c:pt>
                <c:pt idx="26">
                  <c:v>1031800</c:v>
                </c:pt>
                <c:pt idx="27">
                  <c:v>1037707</c:v>
                </c:pt>
                <c:pt idx="28">
                  <c:v>1054113</c:v>
                </c:pt>
                <c:pt idx="29">
                  <c:v>1074474</c:v>
                </c:pt>
                <c:pt idx="30">
                  <c:v>1104884</c:v>
                </c:pt>
                <c:pt idx="31">
                  <c:v>1131250</c:v>
                </c:pt>
                <c:pt idx="32">
                  <c:v>1160949</c:v>
                </c:pt>
                <c:pt idx="33">
                  <c:v>1185099</c:v>
                </c:pt>
                <c:pt idx="34">
                  <c:v>1204031</c:v>
                </c:pt>
                <c:pt idx="35">
                  <c:v>1218986</c:v>
                </c:pt>
                <c:pt idx="36">
                  <c:v>1228868</c:v>
                </c:pt>
                <c:pt idx="37">
                  <c:v>1240966</c:v>
                </c:pt>
                <c:pt idx="38">
                  <c:v>1254483</c:v>
                </c:pt>
                <c:pt idx="39">
                  <c:v>1271979</c:v>
                </c:pt>
                <c:pt idx="40">
                  <c:v>1288813</c:v>
                </c:pt>
                <c:pt idx="41">
                  <c:v>1303233</c:v>
                </c:pt>
                <c:pt idx="42">
                  <c:v>1314630</c:v>
                </c:pt>
                <c:pt idx="43">
                  <c:v>1317186</c:v>
                </c:pt>
                <c:pt idx="44">
                  <c:v>1302305</c:v>
                </c:pt>
                <c:pt idx="45">
                  <c:v>1307583</c:v>
                </c:pt>
                <c:pt idx="46">
                  <c:v>1338816</c:v>
                </c:pt>
                <c:pt idx="47">
                  <c:v>1383818</c:v>
                </c:pt>
                <c:pt idx="48">
                  <c:v>1411604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39-40D4-80E2-00A5915AFAD1}"/>
            </c:ext>
          </c:extLst>
        </c:ser>
        <c:ser>
          <c:idx val="2"/>
          <c:order val="2"/>
          <c:tx>
            <c:strRef>
              <c:f>'1710000501-noSymbol (1)'!$S$9</c:f>
              <c:strCache>
                <c:ptCount val="1"/>
                <c:pt idx="0">
                  <c:v>25 to 44 years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'1710000501-noSymbol (1)'!$A$10:$A$58</c:f>
              <c:numCache>
                <c:formatCode>General</c:formatCode>
                <c:ptCount val="49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numCache>
            </c:numRef>
          </c:cat>
          <c:val>
            <c:numRef>
              <c:f>'1710000501-noSymbol (1)'!$S$10:$S$58</c:f>
              <c:numCache>
                <c:formatCode>#,##0</c:formatCode>
                <c:ptCount val="49"/>
                <c:pt idx="0">
                  <c:v>2041178</c:v>
                </c:pt>
                <c:pt idx="1">
                  <c:v>2102869</c:v>
                </c:pt>
                <c:pt idx="2">
                  <c:v>2159084</c:v>
                </c:pt>
                <c:pt idx="3">
                  <c:v>2222850</c:v>
                </c:pt>
                <c:pt idx="4">
                  <c:v>2275239</c:v>
                </c:pt>
                <c:pt idx="5">
                  <c:v>2322451</c:v>
                </c:pt>
                <c:pt idx="6">
                  <c:v>2376230</c:v>
                </c:pt>
                <c:pt idx="7">
                  <c:v>2432422</c:v>
                </c:pt>
                <c:pt idx="8">
                  <c:v>2488081</c:v>
                </c:pt>
                <c:pt idx="9">
                  <c:v>2549716</c:v>
                </c:pt>
                <c:pt idx="10">
                  <c:v>2601306</c:v>
                </c:pt>
                <c:pt idx="11">
                  <c:v>2675027</c:v>
                </c:pt>
                <c:pt idx="12">
                  <c:v>2755019</c:v>
                </c:pt>
                <c:pt idx="13">
                  <c:v>2840016</c:v>
                </c:pt>
                <c:pt idx="14">
                  <c:v>2930194</c:v>
                </c:pt>
                <c:pt idx="15">
                  <c:v>3031981</c:v>
                </c:pt>
                <c:pt idx="16">
                  <c:v>3155230</c:v>
                </c:pt>
                <c:pt idx="17">
                  <c:v>3274193</c:v>
                </c:pt>
                <c:pt idx="18">
                  <c:v>3422906</c:v>
                </c:pt>
                <c:pt idx="19">
                  <c:v>3523157</c:v>
                </c:pt>
                <c:pt idx="20">
                  <c:v>3573762</c:v>
                </c:pt>
                <c:pt idx="21">
                  <c:v>3582596</c:v>
                </c:pt>
                <c:pt idx="22">
                  <c:v>3591797</c:v>
                </c:pt>
                <c:pt idx="23">
                  <c:v>3607754</c:v>
                </c:pt>
                <c:pt idx="24">
                  <c:v>3630486</c:v>
                </c:pt>
                <c:pt idx="25">
                  <c:v>3650149</c:v>
                </c:pt>
                <c:pt idx="26">
                  <c:v>3676379</c:v>
                </c:pt>
                <c:pt idx="27">
                  <c:v>3686391</c:v>
                </c:pt>
                <c:pt idx="28">
                  <c:v>3692928</c:v>
                </c:pt>
                <c:pt idx="29">
                  <c:v>3715904</c:v>
                </c:pt>
                <c:pt idx="30">
                  <c:v>3754417</c:v>
                </c:pt>
                <c:pt idx="31">
                  <c:v>3778449</c:v>
                </c:pt>
                <c:pt idx="32">
                  <c:v>3773974</c:v>
                </c:pt>
                <c:pt idx="33">
                  <c:v>3765726</c:v>
                </c:pt>
                <c:pt idx="34">
                  <c:v>3751440</c:v>
                </c:pt>
                <c:pt idx="35">
                  <c:v>3726244</c:v>
                </c:pt>
                <c:pt idx="36">
                  <c:v>3689089</c:v>
                </c:pt>
                <c:pt idx="37">
                  <c:v>3653745</c:v>
                </c:pt>
                <c:pt idx="38">
                  <c:v>3615673</c:v>
                </c:pt>
                <c:pt idx="39">
                  <c:v>3595841</c:v>
                </c:pt>
                <c:pt idx="40">
                  <c:v>3590873</c:v>
                </c:pt>
                <c:pt idx="41">
                  <c:v>3609306</c:v>
                </c:pt>
                <c:pt idx="42">
                  <c:v>3621306</c:v>
                </c:pt>
                <c:pt idx="43">
                  <c:v>3631636</c:v>
                </c:pt>
                <c:pt idx="44">
                  <c:v>3639271</c:v>
                </c:pt>
                <c:pt idx="45">
                  <c:v>3680040</c:v>
                </c:pt>
                <c:pt idx="46">
                  <c:v>3736664</c:v>
                </c:pt>
                <c:pt idx="47">
                  <c:v>3830855</c:v>
                </c:pt>
                <c:pt idx="48">
                  <c:v>3941250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39-40D4-80E2-00A5915AFAD1}"/>
            </c:ext>
          </c:extLst>
        </c:ser>
        <c:ser>
          <c:idx val="3"/>
          <c:order val="3"/>
          <c:tx>
            <c:strRef>
              <c:f>'1710000501-noSymbol (1)'!$T$9</c:f>
              <c:strCache>
                <c:ptCount val="1"/>
                <c:pt idx="0">
                  <c:v>45 to 64 years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'1710000501-noSymbol (1)'!$A$10:$A$58</c:f>
              <c:numCache>
                <c:formatCode>General</c:formatCode>
                <c:ptCount val="49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numCache>
            </c:numRef>
          </c:cat>
          <c:val>
            <c:numRef>
              <c:f>'1710000501-noSymbol (1)'!$T$10:$T$58</c:f>
              <c:numCache>
                <c:formatCode>#,##0</c:formatCode>
                <c:ptCount val="49"/>
                <c:pt idx="0">
                  <c:v>1490962</c:v>
                </c:pt>
                <c:pt idx="1">
                  <c:v>1526174</c:v>
                </c:pt>
                <c:pt idx="2">
                  <c:v>1559417</c:v>
                </c:pt>
                <c:pt idx="3">
                  <c:v>1589537</c:v>
                </c:pt>
                <c:pt idx="4">
                  <c:v>1619488</c:v>
                </c:pt>
                <c:pt idx="5">
                  <c:v>1645956</c:v>
                </c:pt>
                <c:pt idx="6">
                  <c:v>1670825</c:v>
                </c:pt>
                <c:pt idx="7">
                  <c:v>1696188</c:v>
                </c:pt>
                <c:pt idx="8">
                  <c:v>1714622</c:v>
                </c:pt>
                <c:pt idx="9">
                  <c:v>1733509</c:v>
                </c:pt>
                <c:pt idx="10">
                  <c:v>1755417</c:v>
                </c:pt>
                <c:pt idx="11">
                  <c:v>1780407</c:v>
                </c:pt>
                <c:pt idx="12">
                  <c:v>1808807</c:v>
                </c:pt>
                <c:pt idx="13">
                  <c:v>1836805</c:v>
                </c:pt>
                <c:pt idx="14">
                  <c:v>1852514</c:v>
                </c:pt>
                <c:pt idx="15">
                  <c:v>1869027</c:v>
                </c:pt>
                <c:pt idx="16">
                  <c:v>1896568</c:v>
                </c:pt>
                <c:pt idx="17">
                  <c:v>1931551</c:v>
                </c:pt>
                <c:pt idx="18">
                  <c:v>1969879</c:v>
                </c:pt>
                <c:pt idx="19">
                  <c:v>2002098</c:v>
                </c:pt>
                <c:pt idx="20">
                  <c:v>2042129</c:v>
                </c:pt>
                <c:pt idx="21">
                  <c:v>2108640</c:v>
                </c:pt>
                <c:pt idx="22">
                  <c:v>2171793</c:v>
                </c:pt>
                <c:pt idx="23">
                  <c:v>2235610</c:v>
                </c:pt>
                <c:pt idx="24">
                  <c:v>2295624</c:v>
                </c:pt>
                <c:pt idx="25">
                  <c:v>2357503</c:v>
                </c:pt>
                <c:pt idx="26">
                  <c:v>2425269</c:v>
                </c:pt>
                <c:pt idx="27">
                  <c:v>2498278</c:v>
                </c:pt>
                <c:pt idx="28">
                  <c:v>2577771</c:v>
                </c:pt>
                <c:pt idx="29">
                  <c:v>2665237</c:v>
                </c:pt>
                <c:pt idx="30">
                  <c:v>2760310</c:v>
                </c:pt>
                <c:pt idx="31">
                  <c:v>2865113</c:v>
                </c:pt>
                <c:pt idx="32">
                  <c:v>2968299</c:v>
                </c:pt>
                <c:pt idx="33">
                  <c:v>3070776</c:v>
                </c:pt>
                <c:pt idx="34">
                  <c:v>3176438</c:v>
                </c:pt>
                <c:pt idx="35">
                  <c:v>3286659</c:v>
                </c:pt>
                <c:pt idx="36">
                  <c:v>3391514</c:v>
                </c:pt>
                <c:pt idx="37">
                  <c:v>3498591</c:v>
                </c:pt>
                <c:pt idx="38">
                  <c:v>3600139</c:v>
                </c:pt>
                <c:pt idx="39">
                  <c:v>3695454</c:v>
                </c:pt>
                <c:pt idx="40">
                  <c:v>3759312</c:v>
                </c:pt>
                <c:pt idx="41">
                  <c:v>3786583</c:v>
                </c:pt>
                <c:pt idx="42">
                  <c:v>3815353</c:v>
                </c:pt>
                <c:pt idx="43">
                  <c:v>3844683</c:v>
                </c:pt>
                <c:pt idx="44">
                  <c:v>3871372</c:v>
                </c:pt>
                <c:pt idx="45">
                  <c:v>3900367</c:v>
                </c:pt>
                <c:pt idx="46">
                  <c:v>3921458</c:v>
                </c:pt>
                <c:pt idx="47">
                  <c:v>3932445</c:v>
                </c:pt>
                <c:pt idx="48">
                  <c:v>3938355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39-40D4-80E2-00A5915AFAD1}"/>
            </c:ext>
          </c:extLst>
        </c:ser>
        <c:ser>
          <c:idx val="4"/>
          <c:order val="4"/>
          <c:tx>
            <c:strRef>
              <c:f>'1710000501-noSymbol (1)'!$U$9</c:f>
              <c:strCache>
                <c:ptCount val="1"/>
                <c:pt idx="0">
                  <c:v>65 years and over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'1710000501-noSymbol (1)'!$A$10:$A$58</c:f>
              <c:numCache>
                <c:formatCode>General</c:formatCode>
                <c:ptCount val="49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</c:numCache>
            </c:numRef>
          </c:cat>
          <c:val>
            <c:numRef>
              <c:f>'1710000501-noSymbol (1)'!$U$10:$U$58</c:f>
              <c:numCache>
                <c:formatCode>#,##0</c:formatCode>
                <c:ptCount val="49"/>
                <c:pt idx="0">
                  <c:v>650501</c:v>
                </c:pt>
                <c:pt idx="1">
                  <c:v>667553</c:v>
                </c:pt>
                <c:pt idx="2">
                  <c:v>684696</c:v>
                </c:pt>
                <c:pt idx="3">
                  <c:v>702964</c:v>
                </c:pt>
                <c:pt idx="4">
                  <c:v>721306</c:v>
                </c:pt>
                <c:pt idx="5">
                  <c:v>744853</c:v>
                </c:pt>
                <c:pt idx="6">
                  <c:v>770446</c:v>
                </c:pt>
                <c:pt idx="7">
                  <c:v>795118</c:v>
                </c:pt>
                <c:pt idx="8">
                  <c:v>822885</c:v>
                </c:pt>
                <c:pt idx="9">
                  <c:v>850356</c:v>
                </c:pt>
                <c:pt idx="10">
                  <c:v>873982</c:v>
                </c:pt>
                <c:pt idx="11">
                  <c:v>897234</c:v>
                </c:pt>
                <c:pt idx="12">
                  <c:v>917220</c:v>
                </c:pt>
                <c:pt idx="13">
                  <c:v>940588</c:v>
                </c:pt>
                <c:pt idx="14">
                  <c:v>973157</c:v>
                </c:pt>
                <c:pt idx="15">
                  <c:v>1008723</c:v>
                </c:pt>
                <c:pt idx="16">
                  <c:v>1050318</c:v>
                </c:pt>
                <c:pt idx="17">
                  <c:v>1086796</c:v>
                </c:pt>
                <c:pt idx="18">
                  <c:v>1128429</c:v>
                </c:pt>
                <c:pt idx="19">
                  <c:v>1167945</c:v>
                </c:pt>
                <c:pt idx="20">
                  <c:v>1202807</c:v>
                </c:pt>
                <c:pt idx="21">
                  <c:v>1236256</c:v>
                </c:pt>
                <c:pt idx="22">
                  <c:v>1268261</c:v>
                </c:pt>
                <c:pt idx="23">
                  <c:v>1295693</c:v>
                </c:pt>
                <c:pt idx="24">
                  <c:v>1324997</c:v>
                </c:pt>
                <c:pt idx="25">
                  <c:v>1355602</c:v>
                </c:pt>
                <c:pt idx="26">
                  <c:v>1384478</c:v>
                </c:pt>
                <c:pt idx="27">
                  <c:v>1411968</c:v>
                </c:pt>
                <c:pt idx="28">
                  <c:v>1435963</c:v>
                </c:pt>
                <c:pt idx="29">
                  <c:v>1460997</c:v>
                </c:pt>
                <c:pt idx="30">
                  <c:v>1489305</c:v>
                </c:pt>
                <c:pt idx="31">
                  <c:v>1519962</c:v>
                </c:pt>
                <c:pt idx="32">
                  <c:v>1550301</c:v>
                </c:pt>
                <c:pt idx="33">
                  <c:v>1582857</c:v>
                </c:pt>
                <c:pt idx="34">
                  <c:v>1612819</c:v>
                </c:pt>
                <c:pt idx="35">
                  <c:v>1651628</c:v>
                </c:pt>
                <c:pt idx="36">
                  <c:v>1690138</c:v>
                </c:pt>
                <c:pt idx="37">
                  <c:v>1735753</c:v>
                </c:pt>
                <c:pt idx="38">
                  <c:v>1783329</c:v>
                </c:pt>
                <c:pt idx="39">
                  <c:v>1832735</c:v>
                </c:pt>
                <c:pt idx="40">
                  <c:v>1888830</c:v>
                </c:pt>
                <c:pt idx="41">
                  <c:v>1969215</c:v>
                </c:pt>
                <c:pt idx="42">
                  <c:v>2048679</c:v>
                </c:pt>
                <c:pt idx="43">
                  <c:v>2120925</c:v>
                </c:pt>
                <c:pt idx="44">
                  <c:v>2188168</c:v>
                </c:pt>
                <c:pt idx="45">
                  <c:v>2261224</c:v>
                </c:pt>
                <c:pt idx="46">
                  <c:v>2341976</c:v>
                </c:pt>
                <c:pt idx="47">
                  <c:v>2423789</c:v>
                </c:pt>
                <c:pt idx="48">
                  <c:v>2509962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39-40D4-80E2-00A5915AF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957104"/>
        <c:axId val="508957432"/>
      </c:areaChart>
      <c:catAx>
        <c:axId val="50895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957432"/>
        <c:crosses val="autoZero"/>
        <c:auto val="1"/>
        <c:lblAlgn val="ctr"/>
        <c:lblOffset val="100"/>
        <c:noMultiLvlLbl val="0"/>
      </c:catAx>
      <c:valAx>
        <c:axId val="508957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957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Percent of Respondents who are “satisfied” or “very </a:t>
            </a:r>
            <a:r>
              <a:rPr lang="en-US" baseline="0" dirty="0" err="1" smtClean="0"/>
              <a:t>Satistied</a:t>
            </a:r>
            <a:r>
              <a:rPr lang="en-US" baseline="0" dirty="0" smtClean="0"/>
              <a:t>”,  2015-2018 Average </a:t>
            </a:r>
            <a:r>
              <a:rPr lang="en-US" baseline="0" dirty="0"/>
              <a:t>(100 = can't get any better)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happiness!$A$14</c:f>
              <c:strCache>
                <c:ptCount val="1"/>
                <c:pt idx="0">
                  <c:v>New Brunswick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happiness!$H$14:$H$19</c:f>
              <c:numCache>
                <c:formatCode>General</c:formatCode>
                <c:ptCount val="6"/>
                <c:pt idx="0">
                  <c:v>92.5</c:v>
                </c:pt>
                <c:pt idx="1">
                  <c:v>97.7</c:v>
                </c:pt>
                <c:pt idx="2">
                  <c:v>95.7</c:v>
                </c:pt>
                <c:pt idx="3">
                  <c:v>93.9</c:v>
                </c:pt>
                <c:pt idx="4">
                  <c:v>90.5</c:v>
                </c:pt>
                <c:pt idx="5">
                  <c:v>88.6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C7-4E7C-8FA4-109A87E378F8}"/>
            </c:ext>
          </c:extLst>
        </c:ser>
        <c:ser>
          <c:idx val="0"/>
          <c:order val="1"/>
          <c:tx>
            <c:strRef>
              <c:f>happiness!$A$8</c:f>
              <c:strCache>
                <c:ptCount val="1"/>
                <c:pt idx="0">
                  <c:v>Nova Scotia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happiness!$B$8:$B$13</c:f>
              <c:strCache>
                <c:ptCount val="6"/>
                <c:pt idx="0">
                  <c:v>Total, 12 years and over</c:v>
                </c:pt>
                <c:pt idx="1">
                  <c:v>12 to 17 years</c:v>
                </c:pt>
                <c:pt idx="2">
                  <c:v>18 to 34 years</c:v>
                </c:pt>
                <c:pt idx="3">
                  <c:v>35 to 49 years</c:v>
                </c:pt>
                <c:pt idx="4">
                  <c:v>50 to 64 years</c:v>
                </c:pt>
                <c:pt idx="5">
                  <c:v>65 years and over</c:v>
                </c:pt>
              </c:strCache>
            </c:strRef>
          </c:cat>
          <c:val>
            <c:numRef>
              <c:f>happiness!$H$8:$H$13</c:f>
              <c:numCache>
                <c:formatCode>General</c:formatCode>
                <c:ptCount val="6"/>
                <c:pt idx="0">
                  <c:v>90.9</c:v>
                </c:pt>
                <c:pt idx="1">
                  <c:v>96.5</c:v>
                </c:pt>
                <c:pt idx="2">
                  <c:v>92.1</c:v>
                </c:pt>
                <c:pt idx="3">
                  <c:v>92.6</c:v>
                </c:pt>
                <c:pt idx="4">
                  <c:v>89.3</c:v>
                </c:pt>
                <c:pt idx="5">
                  <c:v>88.4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C7-4E7C-8FA4-109A87E378F8}"/>
            </c:ext>
          </c:extLst>
        </c:ser>
        <c:ser>
          <c:idx val="2"/>
          <c:order val="2"/>
          <c:tx>
            <c:strRef>
              <c:f>happiness!$A$20</c:f>
              <c:strCache>
                <c:ptCount val="1"/>
                <c:pt idx="0">
                  <c:v>Ontario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happiness!$H$20:$H$25</c:f>
              <c:numCache>
                <c:formatCode>General</c:formatCode>
                <c:ptCount val="6"/>
                <c:pt idx="0">
                  <c:v>93.5</c:v>
                </c:pt>
                <c:pt idx="1">
                  <c:v>97.6</c:v>
                </c:pt>
                <c:pt idx="2">
                  <c:v>95.2</c:v>
                </c:pt>
                <c:pt idx="3">
                  <c:v>93.3</c:v>
                </c:pt>
                <c:pt idx="4">
                  <c:v>92.2</c:v>
                </c:pt>
                <c:pt idx="5">
                  <c:v>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C7-4E7C-8FA4-109A87E37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0304480"/>
        <c:axId val="470311040"/>
      </c:barChart>
      <c:catAx>
        <c:axId val="47030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311040"/>
        <c:crosses val="autoZero"/>
        <c:auto val="1"/>
        <c:lblAlgn val="ctr"/>
        <c:lblOffset val="100"/>
        <c:noMultiLvlLbl val="0"/>
      </c:catAx>
      <c:valAx>
        <c:axId val="47031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30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 of</a:t>
            </a:r>
            <a:r>
              <a:rPr lang="en-US" baseline="0"/>
              <a:t> NB'ers Satisfied or Very Satisfied with Life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happiness!$P$9</c:f>
              <c:strCache>
                <c:ptCount val="1"/>
                <c:pt idx="0">
                  <c:v>Total, 12 years and over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happiness!$O$10:$O$24</c:f>
              <c:numCache>
                <c:formatCode>General</c:formatCode>
                <c:ptCount val="15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happiness!$P$10:$P$24</c:f>
              <c:numCache>
                <c:formatCode>General</c:formatCode>
                <c:ptCount val="15"/>
                <c:pt idx="0">
                  <c:v>91.7</c:v>
                </c:pt>
                <c:pt idx="1">
                  <c:v>92.6</c:v>
                </c:pt>
                <c:pt idx="2">
                  <c:v>93.6</c:v>
                </c:pt>
                <c:pt idx="3">
                  <c:v>93.2</c:v>
                </c:pt>
                <c:pt idx="4">
                  <c:v>91.8</c:v>
                </c:pt>
                <c:pt idx="5">
                  <c:v>92</c:v>
                </c:pt>
                <c:pt idx="6">
                  <c:v>93.5</c:v>
                </c:pt>
                <c:pt idx="7">
                  <c:v>93.5</c:v>
                </c:pt>
                <c:pt idx="8">
                  <c:v>92</c:v>
                </c:pt>
                <c:pt idx="9">
                  <c:v>91.7</c:v>
                </c:pt>
                <c:pt idx="11">
                  <c:v>90</c:v>
                </c:pt>
                <c:pt idx="12">
                  <c:v>93.2</c:v>
                </c:pt>
                <c:pt idx="13">
                  <c:v>92.4</c:v>
                </c:pt>
                <c:pt idx="14">
                  <c:v>92.5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02-46FD-8F81-367C03AC6DFF}"/>
            </c:ext>
          </c:extLst>
        </c:ser>
        <c:ser>
          <c:idx val="1"/>
          <c:order val="1"/>
          <c:tx>
            <c:strRef>
              <c:f>happiness!$Q$9</c:f>
              <c:strCache>
                <c:ptCount val="1"/>
                <c:pt idx="0">
                  <c:v>20 to 34 years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happiness!$O$10:$O$24</c:f>
              <c:numCache>
                <c:formatCode>General</c:formatCode>
                <c:ptCount val="15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happiness!$Q$10:$Q$24</c:f>
              <c:numCache>
                <c:formatCode>General</c:formatCode>
                <c:ptCount val="15"/>
                <c:pt idx="0">
                  <c:v>91.5</c:v>
                </c:pt>
                <c:pt idx="1">
                  <c:v>93.9</c:v>
                </c:pt>
                <c:pt idx="2">
                  <c:v>89.7</c:v>
                </c:pt>
                <c:pt idx="3">
                  <c:v>92.7</c:v>
                </c:pt>
                <c:pt idx="4">
                  <c:v>93.3</c:v>
                </c:pt>
                <c:pt idx="5">
                  <c:v>95.1</c:v>
                </c:pt>
                <c:pt idx="6">
                  <c:v>95.3</c:v>
                </c:pt>
                <c:pt idx="7">
                  <c:v>95.6</c:v>
                </c:pt>
                <c:pt idx="8">
                  <c:v>95.7</c:v>
                </c:pt>
                <c:pt idx="9">
                  <c:v>94.7</c:v>
                </c:pt>
                <c:pt idx="11">
                  <c:v>90.5</c:v>
                </c:pt>
                <c:pt idx="12">
                  <c:v>96.1</c:v>
                </c:pt>
                <c:pt idx="13">
                  <c:v>94.9</c:v>
                </c:pt>
                <c:pt idx="14">
                  <c:v>95.7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02-46FD-8F81-367C03AC6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5845360"/>
        <c:axId val="545841752"/>
      </c:lineChart>
      <c:catAx>
        <c:axId val="54584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841752"/>
        <c:crosses val="autoZero"/>
        <c:auto val="1"/>
        <c:lblAlgn val="ctr"/>
        <c:lblOffset val="100"/>
        <c:noMultiLvlLbl val="0"/>
      </c:catAx>
      <c:valAx>
        <c:axId val="545841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84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0.04091</cdr:x>
      <cdr:y>0.56968</cdr:y>
    </cdr:from>
    <cdr:to>
      <cdr:x>0.98889</cdr:x>
      <cdr:y>0.57335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448887" y="2578331"/>
          <a:ext cx="10401993" cy="16625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accent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0.30303</cdr:x>
      <cdr:y>0.03214</cdr:y>
    </cdr:from>
    <cdr:to>
      <cdr:x>0.30505</cdr:x>
      <cdr:y>0.88436</cdr:y>
    </cdr:to>
    <cdr:cxnSp macro="">
      <cdr:nvCxnSpPr>
        <cdr:cNvPr id="5" name="Straight Connector 4"/>
        <cdr:cNvCxnSpPr/>
      </cdr:nvCxnSpPr>
      <cdr:spPr>
        <a:xfrm xmlns:a="http://schemas.openxmlformats.org/drawingml/2006/main" flipH="1" flipV="1">
          <a:off x="3325091" y="145473"/>
          <a:ext cx="22167" cy="3857105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0.66776</cdr:x>
      <cdr:y>0.03112</cdr:y>
    </cdr:from>
    <cdr:to>
      <cdr:x>0.66978</cdr:x>
      <cdr:y>0.88334</cdr:y>
    </cdr:to>
    <cdr:cxnSp macro="">
      <cdr:nvCxnSpPr>
        <cdr:cNvPr id="6" name="Straight Connector 5"/>
        <cdr:cNvCxnSpPr/>
      </cdr:nvCxnSpPr>
      <cdr:spPr>
        <a:xfrm xmlns:a="http://schemas.openxmlformats.org/drawingml/2006/main" flipH="1" flipV="1">
          <a:off x="7327207" y="140855"/>
          <a:ext cx="22167" cy="3857105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41551-A9CD-4238-AB0C-66EC1C87B78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E1BDE-7429-4EDD-A3A3-B2E680B3C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are not aging at the same rate</a:t>
            </a:r>
          </a:p>
          <a:p>
            <a:r>
              <a:rPr lang="en-US" dirty="0" smtClean="0"/>
              <a:t>They have the young people … who are still here</a:t>
            </a:r>
          </a:p>
          <a:p>
            <a:r>
              <a:rPr lang="en-US" dirty="0" smtClean="0"/>
              <a:t>They are attracting immigrants</a:t>
            </a:r>
          </a:p>
          <a:p>
            <a:r>
              <a:rPr lang="en-US" dirty="0" smtClean="0"/>
              <a:t>They are the happiest age groups with the way things are </a:t>
            </a:r>
          </a:p>
          <a:p>
            <a:r>
              <a:rPr lang="en-US" dirty="0" smtClean="0"/>
              <a:t>	those who don’t like it left…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E1BDE-7429-4EDD-A3A3-B2E680B3CC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9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E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6A799-5378-C343-92B9-B6C16346C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3061251"/>
            <a:ext cx="10485783" cy="1114632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404E802-BB38-7D44-B10A-12F764E62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267959"/>
            <a:ext cx="10485783" cy="70160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09025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1672-0934-4FEF-BC64-E9F1EC69D8B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382C-9103-4115-9914-E5495E109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4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This is an example </a:t>
            </a:r>
            <a:br>
              <a:rPr lang="en-US" dirty="0"/>
            </a:br>
            <a:r>
              <a:rPr lang="en-US" dirty="0"/>
              <a:t>of a two line title.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1596571"/>
            <a:ext cx="10972800" cy="440531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800100" indent="-342900">
              <a:buFont typeface="Arial"/>
              <a:buChar char="•"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1657350" indent="-285750"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807CB21-D8AA-F047-A353-CE75801DD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7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49E2ED-0D81-924D-BC03-89E692BBA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3061251"/>
            <a:ext cx="10485783" cy="1114632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EE5A6DC-89C4-1C46-930F-BD069AB0F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267959"/>
            <a:ext cx="10485783" cy="7016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69757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356ABEB-2784-844E-8E53-E524C75FA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3061251"/>
            <a:ext cx="10485783" cy="1114632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0290EE3-1E45-FC45-88B3-755CC8B78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267959"/>
            <a:ext cx="10485783" cy="7016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34338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tle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544CA32-ADCF-3942-B724-BC290D320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3061251"/>
            <a:ext cx="10485783" cy="1114632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8C21807-54F8-CD48-8C7C-1B2581E20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267959"/>
            <a:ext cx="10485783" cy="7016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91804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975A3-F164-0F49-9E32-33B55349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88" y="1242455"/>
            <a:ext cx="10764795" cy="132556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BF3760-E79F-7548-91EF-32E71E1DB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7075" y="2930769"/>
            <a:ext cx="10764838" cy="3212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81633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82BE-62BF-3043-8BC2-139EBF43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76" y="1594492"/>
            <a:ext cx="4930817" cy="98807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17087-315F-CB4F-9A8D-97FCBBD26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09719" y="0"/>
            <a:ext cx="5478634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AE7AF-5D16-E94B-8A8A-2AA1AE771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8576" y="2940908"/>
            <a:ext cx="4930817" cy="285346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07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ons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FB2C76-D041-7C43-B704-68954592F667}"/>
              </a:ext>
            </a:extLst>
          </p:cNvPr>
          <p:cNvSpPr txBox="1"/>
          <p:nvPr userDrawn="1"/>
        </p:nvSpPr>
        <p:spPr>
          <a:xfrm>
            <a:off x="3113903" y="642551"/>
            <a:ext cx="5189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1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/ PRÉSENTÉ PAR</a:t>
            </a:r>
            <a:endParaRPr lang="en-CO" sz="1600" spc="1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26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3814-5AB0-AD45-81FC-9927152B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D983C-E41B-0143-B223-39DFCD977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0852B-5F63-8245-961A-CE90E4F1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C8812-9BBD-8E46-AEC1-709D9054E233}" type="datetimeFigureOut">
              <a:rPr lang="en-CO" smtClean="0"/>
              <a:t>05/29/2020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95B01-4A20-4543-B91C-853350F8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D6732-1F29-3D4C-BA09-61533DC5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4955F-D94D-624B-9A7A-44EC57F5348D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12748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0AE40-7B3F-6049-9524-790BB6C9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0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763DB-3E71-EB4C-9BBA-2B33D3994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6154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249542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54" r:id="rId5"/>
    <p:sldLayoutId id="2147483657" r:id="rId6"/>
    <p:sldLayoutId id="2147483655" r:id="rId7"/>
    <p:sldLayoutId id="2147483662" r:id="rId8"/>
    <p:sldLayoutId id="2147483650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6934C-7CF0-3243-8ACB-C07FA8811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452" y="3061251"/>
            <a:ext cx="10485783" cy="1114632"/>
          </a:xfrm>
        </p:spPr>
        <p:txBody>
          <a:bodyPr>
            <a:normAutofit/>
          </a:bodyPr>
          <a:lstStyle/>
          <a:p>
            <a:r>
              <a:rPr lang="en-US" dirty="0" smtClean="0"/>
              <a:t>The NB Economy</a:t>
            </a:r>
            <a:endParaRPr lang="en-C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42A55-3DA2-0641-851D-301422D4856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54765" y="4830666"/>
            <a:ext cx="10485783" cy="468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Herb Emery</a:t>
            </a:r>
            <a:r>
              <a:rPr lang="en-US" sz="2800" dirty="0">
                <a:solidFill>
                  <a:schemeClr val="bg1"/>
                </a:solidFill>
              </a:rPr>
              <a:t>, Vaughan Chair in Regional Economics, Program Chair, JDI Roundtable on Manufacturing Competitiveness in New Brunswick, UNB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9C12C3A-7BC4-9E4C-BB4E-FCF2AB05CF3A}"/>
              </a:ext>
            </a:extLst>
          </p:cNvPr>
          <p:cNvSpPr txBox="1">
            <a:spLocks/>
          </p:cNvSpPr>
          <p:nvPr/>
        </p:nvSpPr>
        <p:spPr>
          <a:xfrm>
            <a:off x="889934" y="2464988"/>
            <a:ext cx="10485783" cy="268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spc="200" dirty="0" smtClean="0">
                <a:solidFill>
                  <a:schemeClr val="accent4"/>
                </a:solidFill>
              </a:rPr>
              <a:t>VIRTUAL CONFERENCE</a:t>
            </a:r>
            <a:endParaRPr lang="en-CO" sz="1800" spc="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577" y="1594492"/>
            <a:ext cx="3614824" cy="98807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What’s the Challenge with getting back to growth?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577" y="2940908"/>
            <a:ext cx="3614824" cy="285346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Everyone is Happy without </a:t>
            </a:r>
            <a:r>
              <a:rPr lang="en-US" sz="2000" dirty="0" smtClean="0"/>
              <a:t>growth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As </a:t>
            </a:r>
            <a:r>
              <a:rPr lang="en-US" sz="2000" dirty="0" smtClean="0"/>
              <a:t>Happy as Ontarians when younger, 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but </a:t>
            </a:r>
            <a:r>
              <a:rPr lang="en-US" sz="1800" dirty="0" smtClean="0"/>
              <a:t>over 50 we are as miserable as Nova </a:t>
            </a:r>
            <a:r>
              <a:rPr lang="en-US" sz="1800" dirty="0" err="1" smtClean="0"/>
              <a:t>Scotians</a:t>
            </a:r>
            <a:endParaRPr lang="en-US" sz="1800" dirty="0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808892196"/>
              </p:ext>
            </p:extLst>
          </p:nvPr>
        </p:nvGraphicFramePr>
        <p:xfrm>
          <a:off x="4343400" y="0"/>
          <a:ext cx="784542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76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576" y="1594492"/>
            <a:ext cx="2170199" cy="9880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Younger </a:t>
            </a:r>
            <a:r>
              <a:rPr lang="en-US" dirty="0" err="1" smtClean="0"/>
              <a:t>NB’ers</a:t>
            </a:r>
            <a:r>
              <a:rPr lang="en-US" dirty="0" smtClean="0"/>
              <a:t> happier with slow growth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576" y="3381555"/>
            <a:ext cx="3101552" cy="2412822"/>
          </a:xfrm>
        </p:spPr>
        <p:txBody>
          <a:bodyPr/>
          <a:lstStyle/>
          <a:p>
            <a:r>
              <a:rPr lang="en-US" dirty="0" smtClean="0"/>
              <a:t>No change in happiness for older </a:t>
            </a:r>
            <a:r>
              <a:rPr lang="en-US" dirty="0" err="1" smtClean="0"/>
              <a:t>NB’ers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808457610"/>
              </p:ext>
            </p:extLst>
          </p:nvPr>
        </p:nvGraphicFramePr>
        <p:xfrm>
          <a:off x="4226943" y="0"/>
          <a:ext cx="796188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05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What’s the Challenge?  </a:t>
            </a:r>
            <a:br>
              <a:rPr lang="en-US" dirty="0" smtClean="0"/>
            </a:br>
            <a:r>
              <a:rPr lang="en-US" sz="2700" dirty="0" smtClean="0"/>
              <a:t>Many </a:t>
            </a:r>
            <a:r>
              <a:rPr lang="en-US" sz="2700" dirty="0" err="1" smtClean="0"/>
              <a:t>NB’ers</a:t>
            </a:r>
            <a:r>
              <a:rPr lang="en-US" sz="2700" dirty="0" smtClean="0"/>
              <a:t> are living in places that are </a:t>
            </a:r>
            <a:r>
              <a:rPr lang="en-US" sz="2700" dirty="0" smtClean="0"/>
              <a:t>growing…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F785-DC93-42BB-941B-656EDED9AF17}" type="slidenum">
              <a:rPr lang="en-US" smtClean="0"/>
              <a:t>12</a:t>
            </a:fld>
            <a:endParaRPr lang="en-US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117076"/>
            <a:ext cx="5181600" cy="37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68213C2-FF5D-1D44-A540-878099DF289D}"/>
              </a:ext>
            </a:extLst>
          </p:cNvPr>
          <p:cNvSpPr txBox="1">
            <a:spLocks/>
          </p:cNvSpPr>
          <p:nvPr/>
        </p:nvSpPr>
        <p:spPr>
          <a:xfrm>
            <a:off x="851452" y="3061251"/>
            <a:ext cx="10485783" cy="11146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Yogi Berra: ‘When you come to the fork in the road, take it!’ </a:t>
            </a:r>
            <a:endParaRPr lang="en-CO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5253808-3446-6E48-A434-278BE96306A9}"/>
              </a:ext>
            </a:extLst>
          </p:cNvPr>
          <p:cNvSpPr txBox="1">
            <a:spLocks/>
          </p:cNvSpPr>
          <p:nvPr/>
        </p:nvSpPr>
        <p:spPr>
          <a:xfrm>
            <a:off x="889934" y="3121859"/>
            <a:ext cx="10485783" cy="268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O" sz="1100" spc="200" dirty="0">
              <a:solidFill>
                <a:srgbClr val="000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What is the opportunity?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Depends </a:t>
            </a:r>
            <a:r>
              <a:rPr lang="en-US" sz="4000" dirty="0" smtClean="0"/>
              <a:t>on what you believe makes you happy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2122097"/>
            <a:ext cx="5181600" cy="40548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BACK TO THE FUTURE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Build </a:t>
            </a:r>
            <a:r>
              <a:rPr lang="en-US" dirty="0" smtClean="0"/>
              <a:t>on traditional </a:t>
            </a:r>
            <a:r>
              <a:rPr lang="en-US" dirty="0" smtClean="0"/>
              <a:t>strengths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Address competitiveness challenges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Business sector driven,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less </a:t>
            </a:r>
            <a:r>
              <a:rPr lang="en-US" dirty="0" smtClean="0"/>
              <a:t>transfer </a:t>
            </a:r>
            <a:r>
              <a:rPr lang="en-US" dirty="0" smtClean="0"/>
              <a:t>dependent,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hinterland and city focused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2122096"/>
            <a:ext cx="5181600" cy="40548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STAY THE (NEW) COURSE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Use competitiveness challenges to transform the economy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Drive down traditional strength to create path for </a:t>
            </a:r>
            <a:r>
              <a:rPr lang="en-US" dirty="0" smtClean="0"/>
              <a:t>new industry </a:t>
            </a:r>
            <a:r>
              <a:rPr lang="en-US" dirty="0" smtClean="0"/>
              <a:t>to be named later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Public sector driven,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transfer dependent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city-focused,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4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5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Premier’s growth target 2% per </a:t>
            </a:r>
            <a:r>
              <a:rPr lang="en-US" sz="4000" dirty="0" smtClean="0"/>
              <a:t>year 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F785-DC93-42BB-941B-656EDED9AF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577" y="1594491"/>
            <a:ext cx="2152646" cy="2339153"/>
          </a:xfrm>
        </p:spPr>
        <p:txBody>
          <a:bodyPr/>
          <a:lstStyle/>
          <a:p>
            <a:r>
              <a:rPr lang="en-US" dirty="0" smtClean="0"/>
              <a:t>Exports drive the NB economy</a:t>
            </a:r>
            <a:endParaRPr lang="en-US" dirty="0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</p:nvPr>
        </p:nvGraphicFramePr>
        <p:xfrm>
          <a:off x="3140016" y="0"/>
          <a:ext cx="904881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44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577" y="1594492"/>
            <a:ext cx="1928360" cy="13464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makes up our GDP?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577" y="2940908"/>
            <a:ext cx="1773084" cy="285346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159734105"/>
              </p:ext>
            </p:extLst>
          </p:nvPr>
        </p:nvGraphicFramePr>
        <p:xfrm>
          <a:off x="3260725" y="0"/>
          <a:ext cx="89281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47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576" y="1207698"/>
            <a:ext cx="1876601" cy="13748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earn a living?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577" y="2940908"/>
            <a:ext cx="2255924" cy="285346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784077682"/>
              </p:ext>
            </p:extLst>
          </p:nvPr>
        </p:nvGraphicFramePr>
        <p:xfrm>
          <a:off x="2984500" y="0"/>
          <a:ext cx="920432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26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export?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067347" y="1597025"/>
            <a:ext cx="6057305" cy="44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New Brunswick is consuming and not producing like it used to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744538" cy="365125"/>
          </a:xfrm>
        </p:spPr>
        <p:txBody>
          <a:bodyPr/>
          <a:lstStyle/>
          <a:p>
            <a:fld id="{A765F785-DC93-42BB-941B-656EDED9AF1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609600" y="1597025"/>
          <a:ext cx="10972800" cy="440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378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Slow growth creates fiscally and economically bad population aging </a:t>
            </a:r>
            <a:br>
              <a:rPr lang="en-US" dirty="0" smtClean="0"/>
            </a:br>
            <a:r>
              <a:rPr lang="en-US" sz="3100" dirty="0" smtClean="0"/>
              <a:t>Ontario has stable young population, NB’s declining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8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405</Words>
  <Application>Microsoft Office PowerPoint</Application>
  <PresentationFormat>Widescreen</PresentationFormat>
  <Paragraphs>52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The NB Economy</vt:lpstr>
      <vt:lpstr>PowerPoint Presentation</vt:lpstr>
      <vt:lpstr>The Premier’s growth target 2% per year </vt:lpstr>
      <vt:lpstr>Exports drive the NB economy</vt:lpstr>
      <vt:lpstr>What makes up our GDP?</vt:lpstr>
      <vt:lpstr>How do we earn a living?</vt:lpstr>
      <vt:lpstr>What do we export? </vt:lpstr>
      <vt:lpstr>New Brunswick is consuming and not producing like it used to </vt:lpstr>
      <vt:lpstr>Slow growth creates fiscally and economically bad population aging  Ontario has stable young population, NB’s declining</vt:lpstr>
      <vt:lpstr>What’s the Challenge with getting back to growth?</vt:lpstr>
      <vt:lpstr>Younger NB’ers happier with slow growth</vt:lpstr>
      <vt:lpstr>What’s the Challenge?   Many NB’ers are living in places that are growing… </vt:lpstr>
      <vt:lpstr>PowerPoint Presentation</vt:lpstr>
      <vt:lpstr>What is the opportunity?   Depends on what you believe makes you happy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Duink Studio</dc:creator>
  <cp:lastModifiedBy>Herb Emery</cp:lastModifiedBy>
  <cp:revision>26</cp:revision>
  <dcterms:created xsi:type="dcterms:W3CDTF">2020-05-26T14:16:10Z</dcterms:created>
  <dcterms:modified xsi:type="dcterms:W3CDTF">2020-05-29T15:11:13Z</dcterms:modified>
</cp:coreProperties>
</file>