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64" r:id="rId4"/>
    <p:sldId id="265" r:id="rId5"/>
    <p:sldId id="268" r:id="rId6"/>
    <p:sldId id="269" r:id="rId7"/>
    <p:sldId id="270" r:id="rId8"/>
    <p:sldId id="267" r:id="rId9"/>
    <p:sldId id="266" r:id="rId10"/>
    <p:sldId id="271" r:id="rId11"/>
    <p:sldId id="262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essa Wilson-Ewing" initials="TW [7]" lastIdx="1" clrIdx="1"/>
  <p:cmAuthor id="8" name="Tessa Wilson-Ewing" initials="TW [8]" lastIdx="1" clrIdx="0"/>
  <p:cmAuthor id="1" name="Tessa Wilson-Ewing" initials="TW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Community non-profits, and business non-profits share of GDP, NB and Canada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'3610061601-eng'!$B$6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'3610061601-eng'!$A$11:$A$20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'3610061601-eng'!$R$11:$R$20</c:f>
              <c:numCache>
                <c:formatCode>General</c:formatCode>
                <c:ptCount val="10"/>
                <c:pt idx="0">
                  <c:v>1.2927569360350413E-2</c:v>
                </c:pt>
                <c:pt idx="1">
                  <c:v>1.2815067350162648E-2</c:v>
                </c:pt>
                <c:pt idx="2">
                  <c:v>1.4162915664251432E-2</c:v>
                </c:pt>
                <c:pt idx="3">
                  <c:v>1.3657687537278342E-2</c:v>
                </c:pt>
                <c:pt idx="4">
                  <c:v>1.3315458275543783E-2</c:v>
                </c:pt>
                <c:pt idx="5">
                  <c:v>1.3348084376544018E-2</c:v>
                </c:pt>
                <c:pt idx="6">
                  <c:v>1.327436881229305E-2</c:v>
                </c:pt>
                <c:pt idx="7">
                  <c:v>1.2918737292880716E-2</c:v>
                </c:pt>
                <c:pt idx="8">
                  <c:v>1.3299121333828519E-2</c:v>
                </c:pt>
                <c:pt idx="9">
                  <c:v>1.3284001290703363E-2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63-4D20-A748-0A5032D4A848}"/>
            </c:ext>
          </c:extLst>
        </c:ser>
        <c:ser>
          <c:idx val="1"/>
          <c:order val="1"/>
          <c:tx>
            <c:strRef>
              <c:f>'3610061601-eng'!$I$6</c:f>
              <c:strCache>
                <c:ptCount val="1"/>
                <c:pt idx="0">
                  <c:v>New Brunswick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'3610061601-eng'!$A$11:$A$20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'3610061601-eng'!$S$11:$S$20</c:f>
              <c:numCache>
                <c:formatCode>General</c:formatCode>
                <c:ptCount val="10"/>
                <c:pt idx="0">
                  <c:v>2.0814702889389126E-2</c:v>
                </c:pt>
                <c:pt idx="1">
                  <c:v>2.0642722117202267E-2</c:v>
                </c:pt>
                <c:pt idx="2">
                  <c:v>2.2493633699826595E-2</c:v>
                </c:pt>
                <c:pt idx="3">
                  <c:v>2.2195878628900042E-2</c:v>
                </c:pt>
                <c:pt idx="4">
                  <c:v>2.2000449694726466E-2</c:v>
                </c:pt>
                <c:pt idx="5">
                  <c:v>2.280423389450981E-2</c:v>
                </c:pt>
                <c:pt idx="6">
                  <c:v>2.2766234656792155E-2</c:v>
                </c:pt>
                <c:pt idx="7">
                  <c:v>2.2698145025295109E-2</c:v>
                </c:pt>
                <c:pt idx="8">
                  <c:v>2.2906550423820199E-2</c:v>
                </c:pt>
                <c:pt idx="9">
                  <c:v>2.2740302542109597E-2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C63-4D20-A748-0A5032D4A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696984"/>
        <c:axId val="380700120"/>
      </c:lineChart>
      <c:catAx>
        <c:axId val="38069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700120"/>
        <c:crosses val="autoZero"/>
        <c:auto val="1"/>
        <c:lblAlgn val="ctr"/>
        <c:lblOffset val="100"/>
        <c:noMultiLvlLbl val="0"/>
      </c:catAx>
      <c:valAx>
        <c:axId val="38070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69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Thousands</a:t>
            </a:r>
            <a:r>
              <a:rPr lang="en-US" baseline="0"/>
              <a:t> employed in NB in Community and Business Not for Profit Institutions (Around 4% of total employment)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'3610061701-eng'!$I$7</c:f>
              <c:strCache>
                <c:ptCount val="1"/>
                <c:pt idx="0">
                  <c:v>Non-profit institutions serving households (community non-profits)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'3610061701-eng'!$A$10:$A$20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'3610061701-eng'!$I$10:$I$20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B4-4691-8A61-E7AB2326CD6B}"/>
            </c:ext>
          </c:extLst>
        </c:ser>
        <c:ser>
          <c:idx val="1"/>
          <c:order val="1"/>
          <c:tx>
            <c:strRef>
              <c:f>'3610061701-eng'!$M$7</c:f>
              <c:strCache>
                <c:ptCount val="1"/>
                <c:pt idx="0">
                  <c:v>Business non-profit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'3610061701-eng'!$A$10:$A$20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'3610061701-eng'!$M$10:$M$20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B4-4691-8A61-E7AB2326C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9230816"/>
        <c:axId val="249226504"/>
      </c:barChart>
      <c:catAx>
        <c:axId val="2492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26504"/>
        <c:crosses val="autoZero"/>
        <c:auto val="1"/>
        <c:lblAlgn val="ctr"/>
        <c:lblOffset val="100"/>
        <c:noMultiLvlLbl val="0"/>
      </c:catAx>
      <c:valAx>
        <c:axId val="24922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3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Value of volunteering in NB 2013 about $1 billion</a:t>
            </a:r>
          </a:p>
        </c:rich>
      </c:tx>
      <c:layout>
        <c:manualLayout>
          <c:xMode val="edge"/>
          <c:yMode val="edge"/>
          <c:x val="0.33588917182901529"/>
          <c:y val="2.359882005899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6B-46D5-9A64-2F37216F2B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6B-46D5-9A64-2F37216F2B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6B-46D5-9A64-2F37216F2B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6B-46D5-9A64-2F37216F2B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6B-46D5-9A64-2F37216F2B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56B-46D5-9A64-2F37216F2B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56B-46D5-9A64-2F37216F2B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56B-46D5-9A64-2F37216F2BE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56B-46D5-9A64-2F37216F2BE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56B-46D5-9A64-2F37216F2BE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56B-46D5-9A64-2F37216F2BE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56B-46D5-9A64-2F37216F2B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'3610061801-eng'!$P$11:$AA$11</c:f>
              <c:strCache>
                <c:ptCount val="12"/>
                <c:pt idx="0">
                  <c:v>Culture and recreation</c:v>
                </c:pt>
                <c:pt idx="1">
                  <c:v>Education and research</c:v>
                </c:pt>
                <c:pt idx="2">
                  <c:v>Health</c:v>
                </c:pt>
                <c:pt idx="3">
                  <c:v>Social services</c:v>
                </c:pt>
                <c:pt idx="4">
                  <c:v>Environment</c:v>
                </c:pt>
                <c:pt idx="5">
                  <c:v>Development and housing</c:v>
                </c:pt>
                <c:pt idx="6">
                  <c:v>Law, advocacy, and politics</c:v>
                </c:pt>
                <c:pt idx="7">
                  <c:v>Philanthropic intermediaries and voluntarism promotion</c:v>
                </c:pt>
                <c:pt idx="8">
                  <c:v>International</c:v>
                </c:pt>
                <c:pt idx="9">
                  <c:v>Religion</c:v>
                </c:pt>
                <c:pt idx="10">
                  <c:v>Business and professional associations, unions</c:v>
                </c:pt>
                <c:pt idx="11">
                  <c:v>Not elsewhere classified</c:v>
                </c:pt>
              </c:strCache>
            </c:strRef>
          </c:cat>
          <c:val>
            <c:numRef>
              <c:f>'3610061801-eng'!$P$12:$AA$12</c:f>
              <c:numCache>
                <c:formatCode>General</c:formatCode>
                <c:ptCount val="12"/>
                <c:pt idx="0">
                  <c:v>266</c:v>
                </c:pt>
                <c:pt idx="1">
                  <c:v>191</c:v>
                </c:pt>
                <c:pt idx="2">
                  <c:v>45</c:v>
                </c:pt>
                <c:pt idx="3">
                  <c:v>178</c:v>
                </c:pt>
                <c:pt idx="4">
                  <c:v>18</c:v>
                </c:pt>
                <c:pt idx="5">
                  <c:v>69</c:v>
                </c:pt>
                <c:pt idx="6">
                  <c:v>16</c:v>
                </c:pt>
                <c:pt idx="7">
                  <c:v>13</c:v>
                </c:pt>
                <c:pt idx="8">
                  <c:v>6</c:v>
                </c:pt>
                <c:pt idx="9">
                  <c:v>145</c:v>
                </c:pt>
                <c:pt idx="10">
                  <c:v>12</c:v>
                </c:pt>
                <c:pt idx="1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56B-46D5-9A64-2F37216F2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6A799-5378-C343-92B9-B6C16346C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3061251"/>
            <a:ext cx="10485783" cy="111463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8404E802-BB38-7D44-B10A-12F764E62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267959"/>
            <a:ext cx="10485783" cy="70160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025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549E2ED-0D81-924D-BC03-89E692BBA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3061251"/>
            <a:ext cx="10485783" cy="111463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EE5A6DC-89C4-1C46-930F-BD069AB0F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267959"/>
            <a:ext cx="10485783" cy="7016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757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356ABEB-2784-844E-8E53-E524C75FA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3061251"/>
            <a:ext cx="10485783" cy="111463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0290EE3-1E45-FC45-88B3-755CC8B78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267959"/>
            <a:ext cx="10485783" cy="7016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338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tl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A544CA32-ADCF-3942-B724-BC290D320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3061251"/>
            <a:ext cx="10485783" cy="1114632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8C21807-54F8-CD48-8C7C-1B2581E20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267959"/>
            <a:ext cx="10485783" cy="7016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804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975A3-F164-0F49-9E32-33B55349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8" y="1242455"/>
            <a:ext cx="10764795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EBF3760-E79F-7548-91EF-32E71E1DB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075" y="2930769"/>
            <a:ext cx="10764838" cy="3212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633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F82BE-62BF-3043-8BC2-139EBF43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76" y="1594492"/>
            <a:ext cx="4930817" cy="98807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E17087-315F-CB4F-9A8D-97FCBBD26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09719" y="0"/>
            <a:ext cx="5478634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6AE7AF-5D16-E94B-8A8A-2AA1AE771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576" y="2940908"/>
            <a:ext cx="4930817" cy="28534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07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FB2C76-D041-7C43-B704-68954592F667}"/>
              </a:ext>
            </a:extLst>
          </p:cNvPr>
          <p:cNvSpPr txBox="1"/>
          <p:nvPr userDrawn="1"/>
        </p:nvSpPr>
        <p:spPr>
          <a:xfrm>
            <a:off x="3113903" y="642551"/>
            <a:ext cx="5189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1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/ PRÉSENTÉ PAR</a:t>
            </a:r>
            <a:endParaRPr lang="x-none" sz="1600" spc="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2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53814-5AB0-AD45-81FC-9927152B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AD983C-E41B-0143-B223-39DFCD97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60852B-5F63-8245-961A-CE90E4F1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C8812-9BBD-8E46-AEC1-709D9054E233}" type="datetimeFigureOut">
              <a:rPr lang="x-none" smtClean="0"/>
              <a:t>7/20/2020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D95B01-4A20-4543-B91C-853350F8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D6732-1F29-3D4C-BA09-61533DC5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4955F-D94D-624B-9A7A-44EC57F534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74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A0AE40-7B3F-6049-9524-790BB6C9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0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3763DB-3E71-EB4C-9BBA-2B33D399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15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9542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54" r:id="rId5"/>
    <p:sldLayoutId id="2147483657" r:id="rId6"/>
    <p:sldLayoutId id="2147483655" r:id="rId7"/>
    <p:sldLayoutId id="2147483662" r:id="rId8"/>
    <p:sldLayoutId id="214748365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nova.org/topics/types/social-economy-third-secto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6934C-7CF0-3243-8ACB-C07FA881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933" y="3061251"/>
            <a:ext cx="10485783" cy="1114632"/>
          </a:xfrm>
        </p:spPr>
        <p:txBody>
          <a:bodyPr>
            <a:normAutofit/>
          </a:bodyPr>
          <a:lstStyle/>
          <a:p>
            <a:r>
              <a:rPr lang="en-US" dirty="0" smtClean="0"/>
              <a:t>The Social Economy in NB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442A55-3DA2-0641-851D-301422D4856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89934" y="4830666"/>
            <a:ext cx="10485783" cy="46816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Herb Emery</a:t>
            </a:r>
            <a:r>
              <a:rPr lang="en-US" dirty="0" smtClean="0">
                <a:solidFill>
                  <a:schemeClr val="bg1"/>
                </a:solidFill>
              </a:rPr>
              <a:t>, June 2020</a:t>
            </a:r>
            <a:endParaRPr lang="x-none" b="1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9C12C3A-7BC4-9E4C-BB4E-FCF2AB05CF3A}"/>
              </a:ext>
            </a:extLst>
          </p:cNvPr>
          <p:cNvSpPr txBox="1">
            <a:spLocks/>
          </p:cNvSpPr>
          <p:nvPr/>
        </p:nvSpPr>
        <p:spPr>
          <a:xfrm>
            <a:off x="889934" y="2599424"/>
            <a:ext cx="10485783" cy="268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spc="200" dirty="0" smtClean="0">
                <a:solidFill>
                  <a:schemeClr val="accent4"/>
                </a:solidFill>
              </a:rPr>
              <a:t>VIRTUAL CONFERENCE </a:t>
            </a:r>
            <a:endParaRPr lang="x-none" sz="1600" spc="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0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 about the social economy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7075" y="2420471"/>
            <a:ext cx="10764838" cy="37231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it the right size?</a:t>
            </a:r>
          </a:p>
          <a:p>
            <a:pPr lvl="1"/>
            <a:r>
              <a:rPr lang="en-US" dirty="0" smtClean="0"/>
              <a:t>Should more government responsibilities or business based services move to the social economy?</a:t>
            </a:r>
          </a:p>
          <a:p>
            <a:pPr lvl="1"/>
            <a:r>
              <a:rPr lang="en-US" dirty="0" smtClean="0"/>
              <a:t>Should more of social economy services be moved to government or business sector?</a:t>
            </a:r>
          </a:p>
          <a:p>
            <a:pPr lvl="1"/>
            <a:r>
              <a:rPr lang="en-US" dirty="0" smtClean="0"/>
              <a:t>Should we be using strategies like Basic Income and municipal zoning rules, to reduce need for services currently in the social sector?</a:t>
            </a:r>
          </a:p>
          <a:p>
            <a:r>
              <a:rPr lang="en-US" dirty="0" smtClean="0"/>
              <a:t>Are the three sectors (government, business and social) doing the right things?</a:t>
            </a:r>
          </a:p>
          <a:p>
            <a:pPr lvl="1"/>
            <a:r>
              <a:rPr lang="en-US" dirty="0" smtClean="0"/>
              <a:t>Should government be doing the routine low cost things that business and social could do while leaving the complex, costly things to the social sector?</a:t>
            </a:r>
          </a:p>
          <a:p>
            <a:r>
              <a:rPr lang="en-US" dirty="0" smtClean="0"/>
              <a:t>How do we create the sustainable, and predictable, resources for the social economy?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Social impact bonds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3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46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8576" y="1594492"/>
            <a:ext cx="5399269" cy="988070"/>
          </a:xfrm>
        </p:spPr>
        <p:txBody>
          <a:bodyPr>
            <a:noAutofit/>
          </a:bodyPr>
          <a:lstStyle/>
          <a:p>
            <a:r>
              <a:rPr lang="en-US" sz="2400" dirty="0" smtClean="0"/>
              <a:t>I am not an academic expert about the social economy but…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986" r="-2986"/>
          <a:stretch/>
        </p:blipFill>
        <p:spPr>
          <a:xfrm>
            <a:off x="6709720" y="805218"/>
            <a:ext cx="4748153" cy="59436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28576" y="2715904"/>
            <a:ext cx="4930817" cy="30784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Studied history of voluntary sickness insurance and transition to government insurance</a:t>
            </a:r>
          </a:p>
          <a:p>
            <a:r>
              <a:rPr lang="en-US" dirty="0" smtClean="0"/>
              <a:t>Worked with Immigrant Access Fund, Alberta Network for Immigrant Women to improve newcomer credential recognition</a:t>
            </a:r>
          </a:p>
          <a:p>
            <a:r>
              <a:rPr lang="en-US" dirty="0" smtClean="0"/>
              <a:t>Worked with </a:t>
            </a:r>
            <a:r>
              <a:rPr lang="en-US" dirty="0" err="1" smtClean="0"/>
              <a:t>Sinneave</a:t>
            </a:r>
            <a:r>
              <a:rPr lang="en-US" dirty="0" smtClean="0"/>
              <a:t> Foundation and NBACL on policies to improve quality of life for Adults with neurodevelopmental disabilities</a:t>
            </a:r>
          </a:p>
          <a:p>
            <a:r>
              <a:rPr lang="en-US" dirty="0" smtClean="0"/>
              <a:t>Worked on ROI measurement for difficult to monetize services with ARBI – not for profit working with severely brain injured</a:t>
            </a:r>
          </a:p>
          <a:p>
            <a:r>
              <a:rPr lang="en-US" dirty="0" smtClean="0"/>
              <a:t>Worked on financial models and tax structures to address unmet health needs and for sustainable organization funding</a:t>
            </a:r>
          </a:p>
          <a:p>
            <a:r>
              <a:rPr lang="en-US" dirty="0" smtClean="0"/>
              <a:t>I am on the Board of Science East and I participate in meetings and present to community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0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to define the Social Economy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0198" t="-11007" r="4016" b="-19729"/>
          <a:stretch/>
        </p:blipFill>
        <p:spPr>
          <a:xfrm>
            <a:off x="5368066" y="236668"/>
            <a:ext cx="7691658" cy="677193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Social economy can refer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Normative dimensions – social justice goals, democratic governance, autonomy from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Practical dimensions – sources of funding, corporate structure (e.g. non-profit or volunteer based),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Residual part of economy not enumerated as government or commercial sector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845" y="5049045"/>
            <a:ext cx="3702047" cy="18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economy institutions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065" t="-32895" r="5065" b="-32895"/>
          <a:stretch/>
        </p:blipFill>
        <p:spPr>
          <a:xfrm>
            <a:off x="6713539" y="-150813"/>
            <a:ext cx="4601909" cy="57607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Often filling niches and gaps left by commercial sector and government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Affordable housing and access to food</a:t>
            </a:r>
          </a:p>
          <a:p>
            <a:r>
              <a:rPr lang="en-US" dirty="0" smtClean="0"/>
              <a:t>Addressing services and activities difficult to monetize or not of sufficient public scale or priority for formal government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SROI movement, public goods</a:t>
            </a:r>
          </a:p>
          <a:p>
            <a:r>
              <a:rPr lang="en-US" dirty="0" smtClean="0"/>
              <a:t>Can be more ideally suited to private delivery but with challenges of being under-resourced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Immigrant Access Fund example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3539" y="4844955"/>
            <a:ext cx="506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https://www.dianova.org/topics/types/social-economy-third-sector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4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Gabriel Arsenault, </a:t>
            </a:r>
            <a:r>
              <a:rPr lang="en-CA" dirty="0" err="1" smtClean="0"/>
              <a:t>Université</a:t>
            </a:r>
            <a:r>
              <a:rPr lang="en-CA" dirty="0" smtClean="0"/>
              <a:t> de Moncton, is an academic expert on social economy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</a:t>
            </a:r>
            <a:r>
              <a:rPr lang="en-CA" dirty="0"/>
              <a:t>NB, social enterprises are above all viewed as allies in the fight against poverty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/>
              <a:t>The 5-year plans for economic and social inclusion (e.g. </a:t>
            </a:r>
            <a:r>
              <a:rPr lang="en-CA" i="1" dirty="0"/>
              <a:t>Overcoming Poverty Together 3</a:t>
            </a:r>
            <a:r>
              <a:rPr lang="en-CA" dirty="0"/>
              <a:t>, 2020–2024) state this:</a:t>
            </a:r>
          </a:p>
          <a:p>
            <a:pPr lvl="1"/>
            <a:r>
              <a:rPr lang="en-CA" dirty="0"/>
              <a:t>“Make investments through a new social finance fund to increase the capacity and sustainability of social enterprises within non-profit organizations in New Brunswick.” (NB, 2020, p. 21</a:t>
            </a:r>
            <a:r>
              <a:rPr lang="en-CA" dirty="0" smtClean="0"/>
              <a:t>)</a:t>
            </a:r>
            <a:endParaRPr lang="en-CA" dirty="0"/>
          </a:p>
          <a:p>
            <a:r>
              <a:rPr lang="en-CA" dirty="0"/>
              <a:t>Key initiatives: Social Enterprise Hub (Saint John); Community Accelerator, Hub Fund (Moncton).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C19FE0C-B2AA-46F8-8B1F-1A02F39C07B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919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Gabriel </a:t>
            </a:r>
            <a:r>
              <a:rPr lang="en-CA" dirty="0" smtClean="0"/>
              <a:t>Arsenault: </a:t>
            </a:r>
            <a:br>
              <a:rPr lang="en-CA" dirty="0" smtClean="0"/>
            </a:br>
            <a:r>
              <a:rPr lang="en-CA" dirty="0" smtClean="0"/>
              <a:t>The </a:t>
            </a:r>
            <a:r>
              <a:rPr lang="en-CA" dirty="0"/>
              <a:t>social economy at the federal level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Key plank in the Trudeau government platform (2018): An approximately $750 million Social Finance Fund in place by 2028 to assist social enterprises. </a:t>
            </a:r>
            <a:endParaRPr lang="en-CA" dirty="0" smtClean="0"/>
          </a:p>
          <a:p>
            <a:pPr lvl="1"/>
            <a:r>
              <a:rPr lang="en-CA" dirty="0" smtClean="0"/>
              <a:t>If NB gets per capita share, $16 million available by 2028</a:t>
            </a:r>
          </a:p>
          <a:p>
            <a:pPr lvl="2"/>
            <a:r>
              <a:rPr lang="en-CA" dirty="0" smtClean="0"/>
              <a:t>About 2% of current non-profit GDP in NB</a:t>
            </a:r>
          </a:p>
          <a:p>
            <a:pPr lvl="3"/>
            <a:r>
              <a:rPr lang="en-CA" dirty="0" smtClean="0"/>
              <a:t>Not clear if that is total one time amount or an annual amount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C19FE0C-B2AA-46F8-8B1F-1A02F39C07B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59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4765" y="2850776"/>
            <a:ext cx="10485783" cy="13251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statistics on the Social Economy… from what is available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8576" y="1011219"/>
            <a:ext cx="4930817" cy="1571343"/>
          </a:xfrm>
        </p:spPr>
        <p:txBody>
          <a:bodyPr>
            <a:normAutofit/>
          </a:bodyPr>
          <a:lstStyle/>
          <a:p>
            <a:r>
              <a:rPr lang="en-US" dirty="0" smtClean="0"/>
              <a:t>Not for profits… 2% of GDP and 4% of employment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25910" y="5593976"/>
            <a:ext cx="4809539" cy="8606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Canada, GDP and employment in NFPs growing with the overall economy</a:t>
            </a:r>
          </a:p>
          <a:p>
            <a:r>
              <a:rPr lang="en-US" dirty="0" smtClean="0"/>
              <a:t>IN NB they are not growing like the rest of the economy</a:t>
            </a:r>
            <a:endParaRPr lang="en-US" dirty="0"/>
          </a:p>
        </p:txBody>
      </p:sp>
      <p:graphicFrame>
        <p:nvGraphicFramePr>
          <p:cNvPr id="11" name="Picture Placeholder 10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41665684"/>
              </p:ext>
            </p:extLst>
          </p:nvPr>
        </p:nvGraphicFramePr>
        <p:xfrm>
          <a:off x="5776856" y="0"/>
          <a:ext cx="641196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571422"/>
              </p:ext>
            </p:extLst>
          </p:nvPr>
        </p:nvGraphicFramePr>
        <p:xfrm>
          <a:off x="994045" y="25825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887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8577" y="1594492"/>
            <a:ext cx="3348572" cy="988070"/>
          </a:xfrm>
        </p:spPr>
        <p:txBody>
          <a:bodyPr/>
          <a:lstStyle/>
          <a:p>
            <a:r>
              <a:rPr lang="en-US" dirty="0" smtClean="0"/>
              <a:t>Volunteering in NB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28576" y="2940908"/>
            <a:ext cx="3821909" cy="2853469"/>
          </a:xfrm>
        </p:spPr>
        <p:txBody>
          <a:bodyPr/>
          <a:lstStyle/>
          <a:p>
            <a:r>
              <a:rPr lang="en-US" dirty="0" smtClean="0"/>
              <a:t>About 3.4% of provincial GDP </a:t>
            </a:r>
          </a:p>
          <a:p>
            <a:endParaRPr lang="en-US" dirty="0"/>
          </a:p>
          <a:p>
            <a:r>
              <a:rPr lang="en-US" dirty="0" smtClean="0"/>
              <a:t>But not necessarily counted in GDP…</a:t>
            </a:r>
          </a:p>
          <a:p>
            <a:r>
              <a:rPr lang="en-US" dirty="0" smtClean="0"/>
              <a:t>NB value of volunteering lags NS and AB</a:t>
            </a:r>
          </a:p>
        </p:txBody>
      </p:sp>
      <p:graphicFrame>
        <p:nvGraphicFramePr>
          <p:cNvPr id="8" name="Picture Placeholder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97669687"/>
              </p:ext>
            </p:extLst>
          </p:nvPr>
        </p:nvGraphicFramePr>
        <p:xfrm>
          <a:off x="4927600" y="0"/>
          <a:ext cx="72612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92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552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The Social Economy in NB</vt:lpstr>
      <vt:lpstr>I am not an academic expert about the social economy but…</vt:lpstr>
      <vt:lpstr>Challenge to define the Social Economy</vt:lpstr>
      <vt:lpstr>Social economy institutions</vt:lpstr>
      <vt:lpstr>Gabriel Arsenault, Université de Moncton, is an academic expert on social economy</vt:lpstr>
      <vt:lpstr>Gabriel Arsenault:  The social economy at the federal level</vt:lpstr>
      <vt:lpstr>Some statistics on the Social Economy… from what is available</vt:lpstr>
      <vt:lpstr>Not for profits… 2% of GDP and 4% of employment</vt:lpstr>
      <vt:lpstr>Volunteering in NB</vt:lpstr>
      <vt:lpstr>Some questions about the social economy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Duink Studio</dc:creator>
  <cp:lastModifiedBy>Gordon Mihan</cp:lastModifiedBy>
  <cp:revision>17</cp:revision>
  <dcterms:created xsi:type="dcterms:W3CDTF">2020-05-26T14:16:10Z</dcterms:created>
  <dcterms:modified xsi:type="dcterms:W3CDTF">2020-07-20T17:21:10Z</dcterms:modified>
</cp:coreProperties>
</file>