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1132" r:id="rId4"/>
    <p:sldId id="1137" r:id="rId5"/>
    <p:sldId id="1120" r:id="rId6"/>
    <p:sldId id="1121" r:id="rId7"/>
    <p:sldId id="1131" r:id="rId8"/>
    <p:sldId id="1133" r:id="rId9"/>
    <p:sldId id="1138" r:id="rId10"/>
    <p:sldId id="1134" r:id="rId11"/>
    <p:sldId id="1139" r:id="rId12"/>
    <p:sldId id="1122" r:id="rId13"/>
    <p:sldId id="1135" r:id="rId14"/>
    <p:sldId id="1140" r:id="rId15"/>
    <p:sldId id="1129" r:id="rId16"/>
    <p:sldId id="1136" r:id="rId17"/>
    <p:sldId id="1141" r:id="rId18"/>
    <p:sldId id="259" r:id="rId19"/>
    <p:sldId id="262" r:id="rId20"/>
  </p:sldIdLst>
  <p:sldSz cx="12192000" cy="6858000"/>
  <p:notesSz cx="6858000" cy="9144000"/>
  <p:defaultTextStyle>
    <a:defPPr>
      <a:defRPr lang="en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15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E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6A799-5378-C343-92B9-B6C16346C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404E802-BB38-7D44-B10A-12F764E62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09025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49E2ED-0D81-924D-BC03-89E692BBA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EE5A6DC-89C4-1C46-930F-BD069AB0F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69757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Re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356ABEB-2784-844E-8E53-E524C75FA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90EE3-1E45-FC45-88B3-755CC8B78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34338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tle - Yello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544CA32-ADCF-3942-B724-BC290D320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8C21807-54F8-CD48-8C7C-1B2581E20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91804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75A3-F164-0F49-9E32-33B55349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8" y="1242455"/>
            <a:ext cx="10764795" cy="1325563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EBF3760-E79F-7548-91EF-32E71E1DBB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7075" y="2930769"/>
            <a:ext cx="10764838" cy="3212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81633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F82BE-62BF-3043-8BC2-139EBF43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576" y="1594492"/>
            <a:ext cx="4930817" cy="98807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E17087-315F-CB4F-9A8D-97FCBBD26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09719" y="0"/>
            <a:ext cx="5478634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AE7AF-5D16-E94B-8A8A-2AA1AE771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8576" y="2940908"/>
            <a:ext cx="4930817" cy="28534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207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pons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FB2C76-D041-7C43-B704-68954592F667}"/>
              </a:ext>
            </a:extLst>
          </p:cNvPr>
          <p:cNvSpPr txBox="1"/>
          <p:nvPr userDrawn="1"/>
        </p:nvSpPr>
        <p:spPr>
          <a:xfrm>
            <a:off x="3113903" y="642551"/>
            <a:ext cx="5189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1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 / PRÉSENTÉ PAR</a:t>
            </a:r>
            <a:endParaRPr lang="en-CO" sz="1600" spc="1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2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26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53814-5AB0-AD45-81FC-9927152B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D983C-E41B-0143-B223-39DFCD977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0852B-5F63-8245-961A-CE90E4F1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C8812-9BBD-8E46-AEC1-709D9054E233}" type="datetimeFigureOut">
              <a:rPr lang="en-CO" smtClean="0"/>
              <a:t>06/11/2020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95B01-4A20-4543-B91C-853350F8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D6732-1F29-3D4C-BA09-61533DC5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64955F-D94D-624B-9A7A-44EC57F5348D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12748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0AE40-7B3F-6049-9524-790BB6C99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0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763DB-3E71-EB4C-9BBA-2B33D399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615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249542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1" r:id="rId4"/>
    <p:sldLayoutId id="2147483654" r:id="rId5"/>
    <p:sldLayoutId id="2147483657" r:id="rId6"/>
    <p:sldLayoutId id="2147483655" r:id="rId7"/>
    <p:sldLayoutId id="2147483662" r:id="rId8"/>
    <p:sldLayoutId id="214748365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0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20.png"/><Relationship Id="rId12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6934C-7CF0-3243-8ACB-C07FA8811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584050"/>
            <a:ext cx="10485783" cy="1114632"/>
          </a:xfrm>
        </p:spPr>
        <p:txBody>
          <a:bodyPr>
            <a:normAutofit fontScale="90000"/>
          </a:bodyPr>
          <a:lstStyle/>
          <a:p>
            <a:r>
              <a:rPr lang="en-US" dirty="0"/>
              <a:t>Strategic Sectors:  What industries hold potential for growth?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3692207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DFDC-81A4-B042-9471-0CDD7DD37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79782" y="1397344"/>
            <a:ext cx="10055462" cy="53408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5400"/>
              </a:spcBef>
            </a:pPr>
            <a:r>
              <a:rPr lang="en-US" dirty="0">
                <a:solidFill>
                  <a:schemeClr val="tx1"/>
                </a:solidFill>
              </a:rPr>
              <a:t>Solid GDP growth.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Natural resource is here and well managed</a:t>
            </a:r>
            <a:r>
              <a:rPr lang="en-US" dirty="0">
                <a:solidFill>
                  <a:schemeClr val="tx1"/>
                </a:solidFill>
              </a:rPr>
              <a:t>.  Labour supply and productivity challenges threaten profitability downstream in manufacturing. </a:t>
            </a:r>
          </a:p>
          <a:p>
            <a:pPr>
              <a:lnSpc>
                <a:spcPct val="100000"/>
              </a:lnSpc>
              <a:spcBef>
                <a:spcPts val="5400"/>
              </a:spcBef>
            </a:pPr>
            <a:r>
              <a:rPr lang="en-US" dirty="0">
                <a:solidFill>
                  <a:schemeClr val="tx1"/>
                </a:solidFill>
              </a:rPr>
              <a:t>Solid GDP growth.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More demand for local</a:t>
            </a:r>
            <a:r>
              <a:rPr lang="en-US" dirty="0">
                <a:solidFill>
                  <a:schemeClr val="tx1"/>
                </a:solidFill>
              </a:rPr>
              <a:t>.  Some need scale to keep costs down.  Productivity is a challenge in some parts of the supply chain.  Worker shortages are a growing challenge.</a:t>
            </a:r>
          </a:p>
          <a:p>
            <a:pPr>
              <a:lnSpc>
                <a:spcPct val="100000"/>
              </a:lnSpc>
              <a:spcBef>
                <a:spcPts val="5400"/>
              </a:spcBef>
            </a:pPr>
            <a:r>
              <a:rPr lang="en-US" dirty="0">
                <a:solidFill>
                  <a:schemeClr val="tx1"/>
                </a:solidFill>
              </a:rPr>
              <a:t>GDP on the rise again after a number of years of stagnation.  Wage costs are rising fast – not necessarily matched by productivity gains – threatening profitability.  Increasing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competition for labour </a:t>
            </a:r>
            <a:r>
              <a:rPr lang="en-US" dirty="0">
                <a:solidFill>
                  <a:schemeClr val="tx1"/>
                </a:solidFill>
              </a:rPr>
              <a:t>from across North America. Lack of multinational anchors here.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EC7C16-78C9-49B2-8955-166D52F4574E}"/>
              </a:ext>
            </a:extLst>
          </p:cNvPr>
          <p:cNvSpPr txBox="1">
            <a:spLocks/>
          </p:cNvSpPr>
          <p:nvPr/>
        </p:nvSpPr>
        <p:spPr>
          <a:xfrm>
            <a:off x="1336588" y="119804"/>
            <a:ext cx="10764795" cy="813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rgbClr val="00006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dirty="0"/>
              <a:t>The BIG sectors: Outlook</a:t>
            </a:r>
            <a:endParaRPr lang="en-CO" dirty="0"/>
          </a:p>
        </p:txBody>
      </p:sp>
      <p:pic>
        <p:nvPicPr>
          <p:cNvPr id="10" name="Picture 2" descr="lobster Icon 2054576">
            <a:extLst>
              <a:ext uri="{FF2B5EF4-FFF2-40B4-BE49-F238E27FC236}">
                <a16:creationId xmlns:a16="http://schemas.microsoft.com/office/drawing/2014/main" id="{4233EB76-F689-49C8-B197-46F1491CA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74" y="1111717"/>
            <a:ext cx="1798438" cy="17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blueberry Icon 2450123">
            <a:extLst>
              <a:ext uri="{FF2B5EF4-FFF2-40B4-BE49-F238E27FC236}">
                <a16:creationId xmlns:a16="http://schemas.microsoft.com/office/drawing/2014/main" id="{7E526522-26B3-4F94-9F3E-27E5E30EE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69" y="3088999"/>
            <a:ext cx="1505186" cy="150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nformation Technology Icon 2033839">
            <a:extLst>
              <a:ext uri="{FF2B5EF4-FFF2-40B4-BE49-F238E27FC236}">
                <a16:creationId xmlns:a16="http://schemas.microsoft.com/office/drawing/2014/main" id="{A7738681-66BF-4FF6-930A-CC410A328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69" y="5077363"/>
            <a:ext cx="1365010" cy="136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316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DFDC-81A4-B042-9471-0CDD7DD37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0255" y="1397344"/>
            <a:ext cx="10544989" cy="53408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7800"/>
              </a:spcBef>
            </a:pPr>
            <a:r>
              <a:rPr lang="en-US" dirty="0">
                <a:solidFill>
                  <a:schemeClr val="tx1"/>
                </a:solidFill>
              </a:rPr>
              <a:t>Relatively small GDP contribution, growing modestly.  At least one large player expanding manufacturing outside the province due to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challenges finding workers </a:t>
            </a:r>
            <a:r>
              <a:rPr lang="en-US" dirty="0">
                <a:solidFill>
                  <a:schemeClr val="tx1"/>
                </a:solidFill>
              </a:rPr>
              <a:t>at competitive wage rates. </a:t>
            </a:r>
          </a:p>
          <a:p>
            <a:pPr>
              <a:lnSpc>
                <a:spcPct val="100000"/>
              </a:lnSpc>
              <a:spcBef>
                <a:spcPts val="7800"/>
              </a:spcBef>
            </a:pPr>
            <a:r>
              <a:rPr lang="en-US" dirty="0">
                <a:solidFill>
                  <a:schemeClr val="tx1"/>
                </a:solidFill>
              </a:rPr>
              <a:t>Very modest GDP contribution but growing rapidly.  </a:t>
            </a:r>
          </a:p>
          <a:p>
            <a:pPr>
              <a:lnSpc>
                <a:spcPct val="100000"/>
              </a:lnSpc>
              <a:spcBef>
                <a:spcPts val="7800"/>
              </a:spcBef>
            </a:pPr>
            <a:r>
              <a:rPr lang="en-US" dirty="0">
                <a:solidFill>
                  <a:schemeClr val="tx1"/>
                </a:solidFill>
              </a:rPr>
              <a:t>Small GDP contribution and a significant decline over the decade. Rise in craft brewing offset by declines among large brewers.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Very little growth in other segments </a:t>
            </a:r>
            <a:r>
              <a:rPr lang="en-US" dirty="0">
                <a:solidFill>
                  <a:schemeClr val="tx1"/>
                </a:solidFill>
              </a:rPr>
              <a:t>– wines, other distilled.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EC7C16-78C9-49B2-8955-166D52F4574E}"/>
              </a:ext>
            </a:extLst>
          </p:cNvPr>
          <p:cNvSpPr txBox="1">
            <a:spLocks/>
          </p:cNvSpPr>
          <p:nvPr/>
        </p:nvSpPr>
        <p:spPr>
          <a:xfrm>
            <a:off x="1336588" y="119804"/>
            <a:ext cx="10764795" cy="813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rgbClr val="00006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dirty="0"/>
              <a:t>The BIG sectors: Outlook</a:t>
            </a:r>
            <a:endParaRPr lang="en-CO" dirty="0"/>
          </a:p>
        </p:txBody>
      </p:sp>
      <p:pic>
        <p:nvPicPr>
          <p:cNvPr id="12" name="Picture 8" descr="Beer Icon 2374674">
            <a:extLst>
              <a:ext uri="{FF2B5EF4-FFF2-40B4-BE49-F238E27FC236}">
                <a16:creationId xmlns:a16="http://schemas.microsoft.com/office/drawing/2014/main" id="{0163E0D3-A6C4-42C8-A57C-DCF6DB373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88" y="4711015"/>
            <a:ext cx="1545917" cy="154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Air Conditioner Icon 1604111">
            <a:extLst>
              <a:ext uri="{FF2B5EF4-FFF2-40B4-BE49-F238E27FC236}">
                <a16:creationId xmlns:a16="http://schemas.microsoft.com/office/drawing/2014/main" id="{46DA5910-59BE-4A76-B943-7BE0C7F6B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" y="1374026"/>
            <a:ext cx="1373565" cy="137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Plastic Icon 2732028">
            <a:extLst>
              <a:ext uri="{FF2B5EF4-FFF2-40B4-BE49-F238E27FC236}">
                <a16:creationId xmlns:a16="http://schemas.microsoft.com/office/drawing/2014/main" id="{F14A1AAF-7442-4A27-8DD4-64B747F6F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85" y="3147186"/>
            <a:ext cx="1164233" cy="11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90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6E63E44-9045-E640-955B-08A6F5AC05B3}"/>
              </a:ext>
            </a:extLst>
          </p:cNvPr>
          <p:cNvSpPr txBox="1">
            <a:spLocks/>
          </p:cNvSpPr>
          <p:nvPr/>
        </p:nvSpPr>
        <p:spPr>
          <a:xfrm>
            <a:off x="851452" y="3061250"/>
            <a:ext cx="10485783" cy="12494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Emerging sector opportunities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96006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DFDC-81A4-B042-9471-0CDD7DD37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53729" y="1575232"/>
            <a:ext cx="9639444" cy="534085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Remote workers: </a:t>
            </a:r>
            <a:r>
              <a:rPr lang="en-US" dirty="0">
                <a:solidFill>
                  <a:schemeClr val="tx1"/>
                </a:solidFill>
              </a:rPr>
              <a:t>A threat and an opportunity.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Energy: </a:t>
            </a:r>
            <a:r>
              <a:rPr lang="en-US" dirty="0">
                <a:solidFill>
                  <a:schemeClr val="tx1"/>
                </a:solidFill>
              </a:rPr>
              <a:t>Nuclear/SMRs, renewable energy, Smart Grid, other.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Certain segments of the IT sector </a:t>
            </a:r>
            <a:r>
              <a:rPr lang="en-US" dirty="0">
                <a:solidFill>
                  <a:schemeClr val="tx1"/>
                </a:solidFill>
              </a:rPr>
              <a:t>(e.g. cybersecurity)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Local agriculture and value-added food: </a:t>
            </a:r>
            <a:r>
              <a:rPr lang="en-US" dirty="0">
                <a:solidFill>
                  <a:schemeClr val="tx1"/>
                </a:solidFill>
              </a:rPr>
              <a:t>more demand but challenges addressing local markets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Medical supply chain: </a:t>
            </a:r>
            <a:r>
              <a:rPr lang="en-US" dirty="0">
                <a:solidFill>
                  <a:schemeClr val="tx1"/>
                </a:solidFill>
              </a:rPr>
              <a:t>where does New Brunswick fit it?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EC7C16-78C9-49B2-8955-166D52F4574E}"/>
              </a:ext>
            </a:extLst>
          </p:cNvPr>
          <p:cNvSpPr txBox="1">
            <a:spLocks/>
          </p:cNvSpPr>
          <p:nvPr/>
        </p:nvSpPr>
        <p:spPr>
          <a:xfrm>
            <a:off x="1336588" y="119804"/>
            <a:ext cx="10764795" cy="813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rgbClr val="00006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dirty="0"/>
              <a:t>Emerging sectors: Considerations</a:t>
            </a:r>
            <a:endParaRPr lang="en-CO" dirty="0"/>
          </a:p>
        </p:txBody>
      </p:sp>
      <p:pic>
        <p:nvPicPr>
          <p:cNvPr id="5" name="Picture 2" descr="Call Center Icon 3385048">
            <a:extLst>
              <a:ext uri="{FF2B5EF4-FFF2-40B4-BE49-F238E27FC236}">
                <a16:creationId xmlns:a16="http://schemas.microsoft.com/office/drawing/2014/main" id="{59B3A1EA-0909-42AA-872E-DACDF5898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9860" y="1463116"/>
            <a:ext cx="650648" cy="65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Nuclear Icon 3376550">
            <a:extLst>
              <a:ext uri="{FF2B5EF4-FFF2-40B4-BE49-F238E27FC236}">
                <a16:creationId xmlns:a16="http://schemas.microsoft.com/office/drawing/2014/main" id="{E3B5DDAF-7122-4722-9025-D5F7A074C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27" y="2520922"/>
            <a:ext cx="703118" cy="70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nformation Technology Icon 2033839">
            <a:extLst>
              <a:ext uri="{FF2B5EF4-FFF2-40B4-BE49-F238E27FC236}">
                <a16:creationId xmlns:a16="http://schemas.microsoft.com/office/drawing/2014/main" id="{08E60B3F-119D-4D9D-9030-50F32E5D6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27" y="3633960"/>
            <a:ext cx="703118" cy="70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arm Icon 2717637">
            <a:extLst>
              <a:ext uri="{FF2B5EF4-FFF2-40B4-BE49-F238E27FC236}">
                <a16:creationId xmlns:a16="http://schemas.microsoft.com/office/drawing/2014/main" id="{E38E6547-D6E3-460D-AB48-2069CA451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04" y="4689004"/>
            <a:ext cx="751609" cy="75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ace mask Icon 3343234">
            <a:extLst>
              <a:ext uri="{FF2B5EF4-FFF2-40B4-BE49-F238E27FC236}">
                <a16:creationId xmlns:a16="http://schemas.microsoft.com/office/drawing/2014/main" id="{999DF373-EB66-436A-A3AA-D65840C57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03" y="5892250"/>
            <a:ext cx="751610" cy="75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99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DFDC-81A4-B042-9471-0CDD7DD37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62104" y="1397344"/>
            <a:ext cx="10101262" cy="534085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Biosciences: </a:t>
            </a:r>
            <a:r>
              <a:rPr lang="en-US" dirty="0">
                <a:solidFill>
                  <a:schemeClr val="tx1"/>
                </a:solidFill>
              </a:rPr>
              <a:t>What is our focus?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Tourism:</a:t>
            </a:r>
            <a:r>
              <a:rPr lang="en-US" dirty="0">
                <a:solidFill>
                  <a:schemeClr val="tx1"/>
                </a:solidFill>
              </a:rPr>
              <a:t>  Building in-province and Canadian markets in the short term. 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Mining: </a:t>
            </a:r>
            <a:r>
              <a:rPr lang="en-US" dirty="0">
                <a:solidFill>
                  <a:schemeClr val="tx1"/>
                </a:solidFill>
              </a:rPr>
              <a:t>Many sizeable deposits (potash, tungsten, zinc, manganese, etc.) but many challenges.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Post-secondary education:  </a:t>
            </a:r>
            <a:r>
              <a:rPr lang="en-US" dirty="0">
                <a:solidFill>
                  <a:schemeClr val="tx1"/>
                </a:solidFill>
              </a:rPr>
              <a:t>Growing strongly elsewhere mostly from international students. 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Manufacturing?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EC7C16-78C9-49B2-8955-166D52F4574E}"/>
              </a:ext>
            </a:extLst>
          </p:cNvPr>
          <p:cNvSpPr txBox="1">
            <a:spLocks/>
          </p:cNvSpPr>
          <p:nvPr/>
        </p:nvSpPr>
        <p:spPr>
          <a:xfrm>
            <a:off x="1336588" y="119804"/>
            <a:ext cx="10764795" cy="813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rgbClr val="00006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dirty="0"/>
              <a:t>Emerging sectors: Considerations</a:t>
            </a:r>
            <a:endParaRPr lang="en-CO" dirty="0"/>
          </a:p>
        </p:txBody>
      </p:sp>
      <p:pic>
        <p:nvPicPr>
          <p:cNvPr id="7170" name="Picture 2" descr="Science Icon 1238108">
            <a:extLst>
              <a:ext uri="{FF2B5EF4-FFF2-40B4-BE49-F238E27FC236}">
                <a16:creationId xmlns:a16="http://schemas.microsoft.com/office/drawing/2014/main" id="{B95E43D7-D99D-4954-AB48-2F8016DFB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07" y="1080020"/>
            <a:ext cx="1046891" cy="104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otel Icon 3381318">
            <a:extLst>
              <a:ext uri="{FF2B5EF4-FFF2-40B4-BE49-F238E27FC236}">
                <a16:creationId xmlns:a16="http://schemas.microsoft.com/office/drawing/2014/main" id="{E0A989B7-CC39-45AD-81C3-19A786D84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22" y="2309763"/>
            <a:ext cx="626460" cy="62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Mining Icon 1504745">
            <a:extLst>
              <a:ext uri="{FF2B5EF4-FFF2-40B4-BE49-F238E27FC236}">
                <a16:creationId xmlns:a16="http://schemas.microsoft.com/office/drawing/2014/main" id="{13CE10D7-02F9-447A-9BDB-863E9417D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09" y="3208702"/>
            <a:ext cx="1046891" cy="104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education Icon 1724957">
            <a:extLst>
              <a:ext uri="{FF2B5EF4-FFF2-40B4-BE49-F238E27FC236}">
                <a16:creationId xmlns:a16="http://schemas.microsoft.com/office/drawing/2014/main" id="{3DECB076-3FAE-4F9E-8CF9-074CB67E6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12" y="4449842"/>
            <a:ext cx="1127939" cy="112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manufacturing Icon 2863272">
            <a:extLst>
              <a:ext uri="{FF2B5EF4-FFF2-40B4-BE49-F238E27FC236}">
                <a16:creationId xmlns:a16="http://schemas.microsoft.com/office/drawing/2014/main" id="{0DCCA4A1-826E-45E6-AD2B-4DF7588FA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34" y="5732236"/>
            <a:ext cx="1125764" cy="112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173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6E63E44-9045-E640-955B-08A6F5AC05B3}"/>
              </a:ext>
            </a:extLst>
          </p:cNvPr>
          <p:cNvSpPr txBox="1">
            <a:spLocks/>
          </p:cNvSpPr>
          <p:nvPr/>
        </p:nvSpPr>
        <p:spPr>
          <a:xfrm>
            <a:off x="851452" y="3061250"/>
            <a:ext cx="10485783" cy="212035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What is the appropriate role for government and communities to support economic development? 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1007549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DFDC-81A4-B042-9471-0CDD7DD37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9491" y="1519801"/>
            <a:ext cx="10401892" cy="53408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5400"/>
              </a:spcBef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Government-controlled business factors </a:t>
            </a:r>
            <a:r>
              <a:rPr lang="en-US" dirty="0">
                <a:solidFill>
                  <a:schemeClr val="tx1"/>
                </a:solidFill>
              </a:rPr>
              <a:t>(PSE, immigration, regulation, infrastructure, taxes, etc.):  Need to ensure we are competitive for export-focused industries – current and emerging.</a:t>
            </a:r>
          </a:p>
          <a:p>
            <a:pPr>
              <a:lnSpc>
                <a:spcPct val="100000"/>
              </a:lnSpc>
              <a:spcBef>
                <a:spcPts val="6600"/>
              </a:spcBef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Government-influenced business factors </a:t>
            </a:r>
            <a:r>
              <a:rPr lang="en-US" dirty="0">
                <a:solidFill>
                  <a:schemeClr val="tx1"/>
                </a:solidFill>
              </a:rPr>
              <a:t>(entrepreneurship, R&amp;D, public opinion/social license, etc.): Need to strategically invest and support, and engage the public.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EC7C16-78C9-49B2-8955-166D52F4574E}"/>
              </a:ext>
            </a:extLst>
          </p:cNvPr>
          <p:cNvSpPr txBox="1">
            <a:spLocks/>
          </p:cNvSpPr>
          <p:nvPr/>
        </p:nvSpPr>
        <p:spPr>
          <a:xfrm>
            <a:off x="3980873" y="119805"/>
            <a:ext cx="8120510" cy="1007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rgbClr val="00006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dirty="0"/>
              <a:t>Role of Government: Animating sector growth opportunities</a:t>
            </a:r>
            <a:endParaRPr lang="en-CO" dirty="0"/>
          </a:p>
        </p:txBody>
      </p:sp>
      <p:pic>
        <p:nvPicPr>
          <p:cNvPr id="8194" name="Picture 2" descr="curriculum regulation Icon 2450535">
            <a:extLst>
              <a:ext uri="{FF2B5EF4-FFF2-40B4-BE49-F238E27FC236}">
                <a16:creationId xmlns:a16="http://schemas.microsoft.com/office/drawing/2014/main" id="{00C7948E-7D24-4650-89D2-4E64B6836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3546"/>
            <a:ext cx="1624027" cy="162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Research Icon 3051496">
            <a:extLst>
              <a:ext uri="{FF2B5EF4-FFF2-40B4-BE49-F238E27FC236}">
                <a16:creationId xmlns:a16="http://schemas.microsoft.com/office/drawing/2014/main" id="{DD6575CB-6E08-4A76-9834-B5A41C2E8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31" y="3621245"/>
            <a:ext cx="1137963" cy="113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67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DFDC-81A4-B042-9471-0CDD7DD37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07127" y="1519801"/>
            <a:ext cx="10494256" cy="53408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800"/>
              </a:spcBef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Promotion and championing opportunities: </a:t>
            </a:r>
            <a:r>
              <a:rPr lang="en-US" dirty="0">
                <a:solidFill>
                  <a:schemeClr val="tx1"/>
                </a:solidFill>
              </a:rPr>
              <a:t>Economic development organizations and industry groups best positioned to flesh out opportunities and promote them to potential investors (business expansions or startups) here and abroad.</a:t>
            </a:r>
          </a:p>
          <a:p>
            <a:pPr>
              <a:lnSpc>
                <a:spcPct val="100000"/>
              </a:lnSpc>
              <a:spcBef>
                <a:spcPts val="48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Global move towards </a:t>
            </a:r>
            <a:r>
              <a:rPr lang="en-US" b="1" dirty="0">
                <a:solidFill>
                  <a:schemeClr val="tx1"/>
                </a:solidFill>
              </a:rPr>
              <a:t>more government involvement </a:t>
            </a:r>
            <a:r>
              <a:rPr lang="en-US" dirty="0">
                <a:solidFill>
                  <a:schemeClr val="tx1"/>
                </a:solidFill>
              </a:rPr>
              <a:t>in key sectors of the economy – bucking a 30-40-year trend.  What about New Brunswick? </a:t>
            </a:r>
          </a:p>
          <a:p>
            <a:pPr>
              <a:lnSpc>
                <a:spcPct val="100000"/>
              </a:lnSpc>
              <a:spcBef>
                <a:spcPts val="4800"/>
              </a:spcBef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The thorny issue of incentives</a:t>
            </a:r>
            <a:r>
              <a:rPr lang="en-US" dirty="0">
                <a:solidFill>
                  <a:schemeClr val="tx1"/>
                </a:solidFill>
              </a:rPr>
              <a:t>: Consider the competitive context for target growth industries.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EC7C16-78C9-49B2-8955-166D52F4574E}"/>
              </a:ext>
            </a:extLst>
          </p:cNvPr>
          <p:cNvSpPr txBox="1">
            <a:spLocks/>
          </p:cNvSpPr>
          <p:nvPr/>
        </p:nvSpPr>
        <p:spPr>
          <a:xfrm>
            <a:off x="3980873" y="119805"/>
            <a:ext cx="8120510" cy="1007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rgbClr val="00006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dirty="0"/>
              <a:t>Role of Government: Animating sector growth opportunities</a:t>
            </a:r>
            <a:endParaRPr lang="en-CO" dirty="0"/>
          </a:p>
        </p:txBody>
      </p:sp>
      <p:pic>
        <p:nvPicPr>
          <p:cNvPr id="5" name="Picture 4" descr="Influencer Icon 2606598">
            <a:extLst>
              <a:ext uri="{FF2B5EF4-FFF2-40B4-BE49-F238E27FC236}">
                <a16:creationId xmlns:a16="http://schemas.microsoft.com/office/drawing/2014/main" id="{E7F09BEE-5794-48D3-A2FB-D1A2AF07F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7" y="1625245"/>
            <a:ext cx="1262299" cy="126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Money Bag Icon 3381342">
            <a:extLst>
              <a:ext uri="{FF2B5EF4-FFF2-40B4-BE49-F238E27FC236}">
                <a16:creationId xmlns:a16="http://schemas.microsoft.com/office/drawing/2014/main" id="{E8893DD4-1214-40E9-8332-B45D0B153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25" y="4839854"/>
            <a:ext cx="1151082" cy="115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shake hands Icon 3354347">
            <a:extLst>
              <a:ext uri="{FF2B5EF4-FFF2-40B4-BE49-F238E27FC236}">
                <a16:creationId xmlns:a16="http://schemas.microsoft.com/office/drawing/2014/main" id="{303AB326-2879-46F0-A529-65EE63EEC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25" y="3280508"/>
            <a:ext cx="1477818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83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68213C2-FF5D-1D44-A540-878099DF289D}"/>
              </a:ext>
            </a:extLst>
          </p:cNvPr>
          <p:cNvSpPr txBox="1">
            <a:spLocks/>
          </p:cNvSpPr>
          <p:nvPr/>
        </p:nvSpPr>
        <p:spPr>
          <a:xfrm>
            <a:off x="851452" y="3061251"/>
            <a:ext cx="10485783" cy="11146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Panel Discussion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1637190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46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6E63E44-9045-E640-955B-08A6F5AC05B3}"/>
              </a:ext>
            </a:extLst>
          </p:cNvPr>
          <p:cNvSpPr txBox="1">
            <a:spLocks/>
          </p:cNvSpPr>
          <p:nvPr/>
        </p:nvSpPr>
        <p:spPr>
          <a:xfrm>
            <a:off x="851452" y="3061250"/>
            <a:ext cx="10485783" cy="18416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Does Covid-19 increase the potential of specific sectors?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300293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588" y="119804"/>
            <a:ext cx="10764795" cy="1062452"/>
          </a:xfrm>
        </p:spPr>
        <p:txBody>
          <a:bodyPr/>
          <a:lstStyle/>
          <a:p>
            <a:pPr algn="r"/>
            <a:r>
              <a:rPr lang="en-US" dirty="0"/>
              <a:t>Covid-19: A Turning Point?</a:t>
            </a:r>
            <a:endParaRPr lang="en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DFDC-81A4-B042-9471-0CDD7DD37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97872" y="1606865"/>
            <a:ext cx="9694127" cy="47895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800" dirty="0">
                <a:solidFill>
                  <a:schemeClr val="tx1"/>
                </a:solidFill>
              </a:rPr>
              <a:t>Broad agreement that more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work will be done remotely/from home </a:t>
            </a:r>
            <a:r>
              <a:rPr lang="en-US" sz="2800" dirty="0">
                <a:solidFill>
                  <a:schemeClr val="tx1"/>
                </a:solidFill>
              </a:rPr>
              <a:t>in the future.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This creates an opportunity to attract more workers who are employed by firms anywhere in the world.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It also creates a risk as work done here now can be done anywhere in the world.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How do we make New Brunswick attractive for the ‘remote’ worker?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Reshoring supply chains </a:t>
            </a:r>
            <a:r>
              <a:rPr lang="en-US" sz="2800" dirty="0">
                <a:solidFill>
                  <a:schemeClr val="tx1"/>
                </a:solidFill>
              </a:rPr>
              <a:t>– what will come back to North America?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Medical devices and equipment.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Anything considered ‘strategic’ (aerospace, military, telecom, mining, etc.)?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all Center Icon 3385048">
            <a:extLst>
              <a:ext uri="{FF2B5EF4-FFF2-40B4-BE49-F238E27FC236}">
                <a16:creationId xmlns:a16="http://schemas.microsoft.com/office/drawing/2014/main" id="{B8506BA8-E340-48ED-B6C9-CB7933790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7323" y="1737244"/>
            <a:ext cx="1396249" cy="139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upply Chain Icon 3202771">
            <a:extLst>
              <a:ext uri="{FF2B5EF4-FFF2-40B4-BE49-F238E27FC236}">
                <a16:creationId xmlns:a16="http://schemas.microsoft.com/office/drawing/2014/main" id="{FCB50B01-A2BE-4DED-B60A-5990E218A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51" y="4632200"/>
            <a:ext cx="1396250" cy="139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24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588" y="119804"/>
            <a:ext cx="10764795" cy="1062452"/>
          </a:xfrm>
        </p:spPr>
        <p:txBody>
          <a:bodyPr/>
          <a:lstStyle/>
          <a:p>
            <a:pPr algn="r"/>
            <a:r>
              <a:rPr lang="en-US" dirty="0"/>
              <a:t>Covid-19: A Turning Point?</a:t>
            </a:r>
            <a:endParaRPr lang="en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DFDC-81A4-B042-9471-0CDD7DD37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56509" y="1948610"/>
            <a:ext cx="10335491" cy="47895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Food</a:t>
            </a:r>
            <a:r>
              <a:rPr lang="en-US" sz="2800" dirty="0">
                <a:solidFill>
                  <a:schemeClr val="tx1"/>
                </a:solidFill>
              </a:rPr>
              <a:t> – New Brunswick imports over $2.5 billion in food and beverage products each year (or over $3,000 worth per person).  Could some of this be produced here?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Tourism</a:t>
            </a:r>
            <a:r>
              <a:rPr lang="en-US" sz="2800" dirty="0">
                <a:solidFill>
                  <a:schemeClr val="tx1"/>
                </a:solidFill>
              </a:rPr>
              <a:t> – New Brunswick exports more tourists ($$) than it imports ($$). With Covid-19 will more stay home?  Will more Canadians vacation within Canada?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Avocado Icon 3382510">
            <a:extLst>
              <a:ext uri="{FF2B5EF4-FFF2-40B4-BE49-F238E27FC236}">
                <a16:creationId xmlns:a16="http://schemas.microsoft.com/office/drawing/2014/main" id="{2743AF13-6C4A-4307-A041-E4D542F60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82" y="1785885"/>
            <a:ext cx="1643115" cy="164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ourist Icon 2111543">
            <a:extLst>
              <a:ext uri="{FF2B5EF4-FFF2-40B4-BE49-F238E27FC236}">
                <a16:creationId xmlns:a16="http://schemas.microsoft.com/office/drawing/2014/main" id="{501FB665-6228-43EA-A724-A1BA6A800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7" y="4032629"/>
            <a:ext cx="1643115" cy="164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74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6E63E44-9045-E640-955B-08A6F5AC05B3}"/>
              </a:ext>
            </a:extLst>
          </p:cNvPr>
          <p:cNvSpPr txBox="1">
            <a:spLocks/>
          </p:cNvSpPr>
          <p:nvPr/>
        </p:nvSpPr>
        <p:spPr>
          <a:xfrm>
            <a:off x="851452" y="3061250"/>
            <a:ext cx="10485783" cy="12494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New Brunswick’s most important export sectors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293455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588" y="119804"/>
            <a:ext cx="10764795" cy="106245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The BIG sectors: Interprovincial and </a:t>
            </a:r>
            <a:br>
              <a:rPr lang="en-US" dirty="0"/>
            </a:br>
            <a:r>
              <a:rPr lang="en-US" dirty="0"/>
              <a:t>international export value (2016)</a:t>
            </a:r>
            <a:endParaRPr lang="en-C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634B04-793B-4748-A04F-448B5F3B865A}"/>
              </a:ext>
            </a:extLst>
          </p:cNvPr>
          <p:cNvSpPr/>
          <p:nvPr/>
        </p:nvSpPr>
        <p:spPr>
          <a:xfrm>
            <a:off x="0" y="6573396"/>
            <a:ext cx="36358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Source: Statistics Canada Table: 12-10-0101-01.</a:t>
            </a:r>
            <a:endParaRPr lang="en-CA" sz="1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98365ED-048F-4A2C-A0FA-4D6A2A065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837173"/>
              </p:ext>
            </p:extLst>
          </p:nvPr>
        </p:nvGraphicFramePr>
        <p:xfrm>
          <a:off x="807916" y="1347956"/>
          <a:ext cx="4766964" cy="4997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2185">
                  <a:extLst>
                    <a:ext uri="{9D8B030D-6E8A-4147-A177-3AD203B41FA5}">
                      <a16:colId xmlns:a16="http://schemas.microsoft.com/office/drawing/2014/main" val="1011409076"/>
                    </a:ext>
                  </a:extLst>
                </a:gridCol>
                <a:gridCol w="1044779">
                  <a:extLst>
                    <a:ext uri="{9D8B030D-6E8A-4147-A177-3AD203B41FA5}">
                      <a16:colId xmlns:a16="http://schemas.microsoft.com/office/drawing/2014/main" val="1334295447"/>
                    </a:ext>
                  </a:extLst>
                </a:gridCol>
              </a:tblGrid>
              <a:tr h="832904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>
                          <a:effectLst/>
                          <a:latin typeface="+mn-lt"/>
                        </a:rPr>
                        <a:t>Fish and seafood</a:t>
                      </a:r>
                      <a:endParaRPr lang="en-CA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$2B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98802"/>
                  </a:ext>
                </a:extLst>
              </a:tr>
              <a:tr h="832904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Frozen foods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$480M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996875"/>
                  </a:ext>
                </a:extLst>
              </a:tr>
              <a:tr h="832904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Fresh agricultural products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$400M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986590"/>
                  </a:ext>
                </a:extLst>
              </a:tr>
              <a:tr h="832904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Beverages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$260M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903485"/>
                  </a:ext>
                </a:extLst>
              </a:tr>
              <a:tr h="832904">
                <a:tc>
                  <a:txBody>
                    <a:bodyPr/>
                    <a:lstStyle/>
                    <a:p>
                      <a:pPr algn="l" fontAlgn="b"/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294985"/>
                  </a:ext>
                </a:extLst>
              </a:tr>
              <a:tr h="832904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Refined oil products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$7B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28746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32D7C1-A8C5-4DE0-8FA5-065A26620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68600"/>
              </p:ext>
            </p:extLst>
          </p:nvPr>
        </p:nvGraphicFramePr>
        <p:xfrm>
          <a:off x="7242726" y="1669874"/>
          <a:ext cx="4858656" cy="4799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9726">
                  <a:extLst>
                    <a:ext uri="{9D8B030D-6E8A-4147-A177-3AD203B41FA5}">
                      <a16:colId xmlns:a16="http://schemas.microsoft.com/office/drawing/2014/main" val="185848624"/>
                    </a:ext>
                  </a:extLst>
                </a:gridCol>
                <a:gridCol w="988930">
                  <a:extLst>
                    <a:ext uri="{9D8B030D-6E8A-4147-A177-3AD203B41FA5}">
                      <a16:colId xmlns:a16="http://schemas.microsoft.com/office/drawing/2014/main" val="3712448328"/>
                    </a:ext>
                  </a:extLst>
                </a:gridCol>
              </a:tblGrid>
              <a:tr h="482282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Forest products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$2.7B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36581"/>
                  </a:ext>
                </a:extLst>
              </a:tr>
              <a:tr h="680008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Fabricated metal products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$400M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157209"/>
                  </a:ext>
                </a:extLst>
              </a:tr>
              <a:tr h="774996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Plastic and rubber products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$190M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192764"/>
                  </a:ext>
                </a:extLst>
              </a:tr>
              <a:tr h="253640">
                <a:tc>
                  <a:txBody>
                    <a:bodyPr/>
                    <a:lstStyle/>
                    <a:p>
                      <a:pPr algn="l" fontAlgn="b"/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774624"/>
                  </a:ext>
                </a:extLst>
              </a:tr>
              <a:tr h="67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Business and admin. support services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$1.4B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670349"/>
                  </a:ext>
                </a:extLst>
              </a:tr>
              <a:tr h="781383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>
                          <a:effectLst/>
                          <a:latin typeface="+mn-lt"/>
                        </a:rPr>
                        <a:t>Truck transportation</a:t>
                      </a:r>
                      <a:endParaRPr lang="en-CA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$1.1B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174052"/>
                  </a:ext>
                </a:extLst>
              </a:tr>
              <a:tr h="482282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>
                          <a:effectLst/>
                          <a:latin typeface="+mn-lt"/>
                        </a:rPr>
                        <a:t>Tourism products</a:t>
                      </a:r>
                      <a:endParaRPr lang="en-CA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$510M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16172"/>
                  </a:ext>
                </a:extLst>
              </a:tr>
              <a:tr h="482282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>
                          <a:effectLst/>
                          <a:latin typeface="+mn-lt"/>
                        </a:rPr>
                        <a:t>ICT goods and services</a:t>
                      </a:r>
                      <a:endParaRPr lang="en-CA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  <a:latin typeface="+mn-lt"/>
                        </a:rPr>
                        <a:t>$450M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579912"/>
                  </a:ext>
                </a:extLst>
              </a:tr>
            </a:tbl>
          </a:graphicData>
        </a:graphic>
      </p:graphicFrame>
      <p:pic>
        <p:nvPicPr>
          <p:cNvPr id="1026" name="Picture 2" descr="lobster Icon 2054576">
            <a:extLst>
              <a:ext uri="{FF2B5EF4-FFF2-40B4-BE49-F238E27FC236}">
                <a16:creationId xmlns:a16="http://schemas.microsoft.com/office/drawing/2014/main" id="{90139042-28BF-495D-A155-38757635F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26" y="1669874"/>
            <a:ext cx="734182" cy="73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ench Fries Icon 580536">
            <a:extLst>
              <a:ext uri="{FF2B5EF4-FFF2-40B4-BE49-F238E27FC236}">
                <a16:creationId xmlns:a16="http://schemas.microsoft.com/office/drawing/2014/main" id="{4A2D9B20-6C15-41AC-AD69-6A4E653EA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199" y="2543740"/>
            <a:ext cx="704414" cy="70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lueberry Icon 2450123">
            <a:extLst>
              <a:ext uri="{FF2B5EF4-FFF2-40B4-BE49-F238E27FC236}">
                <a16:creationId xmlns:a16="http://schemas.microsoft.com/office/drawing/2014/main" id="{34D81337-15BE-4F3F-8BC3-E145230FB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967" y="3387839"/>
            <a:ext cx="734182" cy="73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eer Icon 2374674">
            <a:extLst>
              <a:ext uri="{FF2B5EF4-FFF2-40B4-BE49-F238E27FC236}">
                <a16:creationId xmlns:a16="http://schemas.microsoft.com/office/drawing/2014/main" id="{21968240-EFDD-4D06-87A6-95E21423C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14" y="4263480"/>
            <a:ext cx="704414" cy="70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asoline Icon 2173160">
            <a:extLst>
              <a:ext uri="{FF2B5EF4-FFF2-40B4-BE49-F238E27FC236}">
                <a16:creationId xmlns:a16="http://schemas.microsoft.com/office/drawing/2014/main" id="{5B25721E-F9A1-4963-8E71-E40A5A8A5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10" y="5714322"/>
            <a:ext cx="704415" cy="70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Wood Icon 577504">
            <a:extLst>
              <a:ext uri="{FF2B5EF4-FFF2-40B4-BE49-F238E27FC236}">
                <a16:creationId xmlns:a16="http://schemas.microsoft.com/office/drawing/2014/main" id="{432281AC-EB0E-4EBC-86CA-FD5907F3E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455" y="1612363"/>
            <a:ext cx="677239" cy="67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ir Conditioner Icon 1604111">
            <a:extLst>
              <a:ext uri="{FF2B5EF4-FFF2-40B4-BE49-F238E27FC236}">
                <a16:creationId xmlns:a16="http://schemas.microsoft.com/office/drawing/2014/main" id="{0F1F7DF2-7B8E-476D-A882-8E65660A8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738" y="2389323"/>
            <a:ext cx="596492" cy="59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Plastic Icon 2732028">
            <a:extLst>
              <a:ext uri="{FF2B5EF4-FFF2-40B4-BE49-F238E27FC236}">
                <a16:creationId xmlns:a16="http://schemas.microsoft.com/office/drawing/2014/main" id="{BD810710-2E01-48F9-AB69-4F3E4D25A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738" y="3118472"/>
            <a:ext cx="596492" cy="59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all Center Icon 2207390">
            <a:extLst>
              <a:ext uri="{FF2B5EF4-FFF2-40B4-BE49-F238E27FC236}">
                <a16:creationId xmlns:a16="http://schemas.microsoft.com/office/drawing/2014/main" id="{4B91B445-0980-4132-B39F-ECB73F442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903" y="3984691"/>
            <a:ext cx="593855" cy="59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delivery Icon 1826291">
            <a:extLst>
              <a:ext uri="{FF2B5EF4-FFF2-40B4-BE49-F238E27FC236}">
                <a16:creationId xmlns:a16="http://schemas.microsoft.com/office/drawing/2014/main" id="{45C4D704-0AF7-4672-9C94-1B1F2C781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166" y="4815610"/>
            <a:ext cx="761812" cy="76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otel Icon 3381318">
            <a:extLst>
              <a:ext uri="{FF2B5EF4-FFF2-40B4-BE49-F238E27FC236}">
                <a16:creationId xmlns:a16="http://schemas.microsoft.com/office/drawing/2014/main" id="{1B82F3D8-088D-419F-AE84-8CA250AAD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032" y="5546625"/>
            <a:ext cx="519904" cy="51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846551-E6B8-4CB5-8F3E-A23BC41C5606}"/>
              </a:ext>
            </a:extLst>
          </p:cNvPr>
          <p:cNvCxnSpPr/>
          <p:nvPr/>
        </p:nvCxnSpPr>
        <p:spPr>
          <a:xfrm>
            <a:off x="5957455" y="1669874"/>
            <a:ext cx="0" cy="4880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C21B1749-4094-4E47-9D33-1882EE8DB820}"/>
              </a:ext>
            </a:extLst>
          </p:cNvPr>
          <p:cNvSpPr/>
          <p:nvPr/>
        </p:nvSpPr>
        <p:spPr>
          <a:xfrm>
            <a:off x="4747203" y="1612363"/>
            <a:ext cx="1135235" cy="83025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7EFD0BB-0A89-4C6E-ACAE-2B9EB40CD7A9}"/>
              </a:ext>
            </a:extLst>
          </p:cNvPr>
          <p:cNvSpPr/>
          <p:nvPr/>
        </p:nvSpPr>
        <p:spPr>
          <a:xfrm>
            <a:off x="4703435" y="5779530"/>
            <a:ext cx="1135235" cy="83025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29EDFDB-2690-4602-910C-F86944E5D899}"/>
              </a:ext>
            </a:extLst>
          </p:cNvPr>
          <p:cNvSpPr/>
          <p:nvPr/>
        </p:nvSpPr>
        <p:spPr>
          <a:xfrm>
            <a:off x="11078895" y="1575984"/>
            <a:ext cx="1135235" cy="83025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F8A9AD7-1313-4C11-8E94-E6FCD6B27BA6}"/>
              </a:ext>
            </a:extLst>
          </p:cNvPr>
          <p:cNvSpPr/>
          <p:nvPr/>
        </p:nvSpPr>
        <p:spPr>
          <a:xfrm>
            <a:off x="11056765" y="4157294"/>
            <a:ext cx="1135235" cy="83025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4" name="Picture 4" descr="Information Technology Icon 2033839">
            <a:extLst>
              <a:ext uri="{FF2B5EF4-FFF2-40B4-BE49-F238E27FC236}">
                <a16:creationId xmlns:a16="http://schemas.microsoft.com/office/drawing/2014/main" id="{D37D9347-B3E7-41D9-B1C1-C5B9D4F9F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511" y="6120842"/>
            <a:ext cx="488945" cy="48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76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AC4D202B-E64D-4F41-B82C-43AA563D4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536133"/>
              </p:ext>
            </p:extLst>
          </p:nvPr>
        </p:nvGraphicFramePr>
        <p:xfrm>
          <a:off x="6703819" y="1164229"/>
          <a:ext cx="4276431" cy="5009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0770">
                  <a:extLst>
                    <a:ext uri="{9D8B030D-6E8A-4147-A177-3AD203B41FA5}">
                      <a16:colId xmlns:a16="http://schemas.microsoft.com/office/drawing/2014/main" val="3917242466"/>
                    </a:ext>
                  </a:extLst>
                </a:gridCol>
                <a:gridCol w="1975661">
                  <a:extLst>
                    <a:ext uri="{9D8B030D-6E8A-4147-A177-3AD203B41FA5}">
                      <a16:colId xmlns:a16="http://schemas.microsoft.com/office/drawing/2014/main" val="2859747335"/>
                    </a:ext>
                  </a:extLst>
                </a:gridCol>
              </a:tblGrid>
              <a:tr h="715589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sng" strike="noStrike">
                          <a:effectLst/>
                          <a:latin typeface="+mn-lt"/>
                        </a:rPr>
                        <a:t>Real GDP$M</a:t>
                      </a:r>
                      <a:endParaRPr lang="en-CA" sz="2200" b="0" i="0" u="sng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sng" strike="noStrike">
                          <a:effectLst/>
                          <a:latin typeface="+mn-lt"/>
                        </a:rPr>
                        <a:t>10YR Change</a:t>
                      </a:r>
                      <a:endParaRPr lang="en-CA" sz="2200" b="0" i="0" u="sng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518681"/>
                  </a:ext>
                </a:extLst>
              </a:tr>
              <a:tr h="715589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>
                          <a:effectLst/>
                          <a:latin typeface="+mn-lt"/>
                        </a:rPr>
                        <a:t>$479</a:t>
                      </a:r>
                      <a:endParaRPr lang="en-CA" sz="2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+39%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986678"/>
                  </a:ext>
                </a:extLst>
              </a:tr>
              <a:tr h="715589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>
                          <a:effectLst/>
                          <a:latin typeface="+mn-lt"/>
                        </a:rPr>
                        <a:t>$462</a:t>
                      </a:r>
                      <a:endParaRPr lang="en-CA" sz="2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+37%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031619"/>
                  </a:ext>
                </a:extLst>
              </a:tr>
              <a:tr h="715589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>
                          <a:effectLst/>
                          <a:latin typeface="+mn-lt"/>
                        </a:rPr>
                        <a:t>$332</a:t>
                      </a:r>
                      <a:endParaRPr lang="en-CA" sz="2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+30%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279412"/>
                  </a:ext>
                </a:extLst>
              </a:tr>
              <a:tr h="715589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$232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+17%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224843"/>
                  </a:ext>
                </a:extLst>
              </a:tr>
              <a:tr h="715589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>
                          <a:effectLst/>
                          <a:latin typeface="+mn-lt"/>
                        </a:rPr>
                        <a:t>$159</a:t>
                      </a:r>
                      <a:endParaRPr lang="en-CA" sz="2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+74%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382964"/>
                  </a:ext>
                </a:extLst>
              </a:tr>
              <a:tr h="715589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>
                          <a:effectLst/>
                          <a:latin typeface="+mn-lt"/>
                        </a:rPr>
                        <a:t>$117</a:t>
                      </a:r>
                      <a:endParaRPr lang="en-CA" sz="2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-26%</a:t>
                      </a:r>
                      <a:endParaRPr lang="en-CA" sz="2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804668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ABA25AF-29AF-4FB7-9809-D09B43D28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542546"/>
              </p:ext>
            </p:extLst>
          </p:nvPr>
        </p:nvGraphicFramePr>
        <p:xfrm>
          <a:off x="1006762" y="1111557"/>
          <a:ext cx="4793674" cy="4975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053">
                  <a:extLst>
                    <a:ext uri="{9D8B030D-6E8A-4147-A177-3AD203B41FA5}">
                      <a16:colId xmlns:a16="http://schemas.microsoft.com/office/drawing/2014/main" val="3690697099"/>
                    </a:ext>
                  </a:extLst>
                </a:gridCol>
                <a:gridCol w="2214621">
                  <a:extLst>
                    <a:ext uri="{9D8B030D-6E8A-4147-A177-3AD203B41FA5}">
                      <a16:colId xmlns:a16="http://schemas.microsoft.com/office/drawing/2014/main" val="2808609325"/>
                    </a:ext>
                  </a:extLst>
                </a:gridCol>
              </a:tblGrid>
              <a:tr h="776857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sng" strike="noStrike" dirty="0">
                          <a:effectLst/>
                        </a:rPr>
                        <a:t>Real GDP$M</a:t>
                      </a:r>
                      <a:endParaRPr lang="en-CA" sz="22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sng" strike="noStrike">
                          <a:effectLst/>
                        </a:rPr>
                        <a:t>10YR Change</a:t>
                      </a:r>
                      <a:endParaRPr lang="en-CA" sz="2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899039"/>
                  </a:ext>
                </a:extLst>
              </a:tr>
              <a:tr h="699725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>
                          <a:effectLst/>
                        </a:rPr>
                        <a:t>$1,415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effectLst/>
                        </a:rPr>
                        <a:t>+46%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43010"/>
                  </a:ext>
                </a:extLst>
              </a:tr>
              <a:tr h="699725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>
                          <a:effectLst/>
                        </a:rPr>
                        <a:t>$779</a:t>
                      </a:r>
                      <a:endParaRPr lang="en-CA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effectLst/>
                        </a:rPr>
                        <a:t>+14%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767272"/>
                  </a:ext>
                </a:extLst>
              </a:tr>
              <a:tr h="699725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>
                          <a:effectLst/>
                        </a:rPr>
                        <a:t>$756</a:t>
                      </a:r>
                      <a:endParaRPr lang="en-CA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-17%</a:t>
                      </a:r>
                      <a:endParaRPr lang="en-CA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175805"/>
                  </a:ext>
                </a:extLst>
              </a:tr>
              <a:tr h="699725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>
                          <a:effectLst/>
                        </a:rPr>
                        <a:t>$680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effectLst/>
                        </a:rPr>
                        <a:t>+29%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294033"/>
                  </a:ext>
                </a:extLst>
              </a:tr>
              <a:tr h="699725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>
                          <a:effectLst/>
                        </a:rPr>
                        <a:t>$542</a:t>
                      </a:r>
                      <a:endParaRPr lang="en-CA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-24%</a:t>
                      </a:r>
                      <a:endParaRPr lang="en-CA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508373"/>
                  </a:ext>
                </a:extLst>
              </a:tr>
              <a:tr h="699725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>
                          <a:effectLst/>
                        </a:rPr>
                        <a:t>$500*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effectLst/>
                        </a:rPr>
                        <a:t>n/a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734645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09EC7C16-78C9-49B2-8955-166D52F4574E}"/>
              </a:ext>
            </a:extLst>
          </p:cNvPr>
          <p:cNvSpPr txBox="1">
            <a:spLocks/>
          </p:cNvSpPr>
          <p:nvPr/>
        </p:nvSpPr>
        <p:spPr>
          <a:xfrm>
            <a:off x="1336588" y="119804"/>
            <a:ext cx="10764795" cy="813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rgbClr val="00006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dirty="0"/>
              <a:t>The BIG sectors: GDP contribution and trends</a:t>
            </a:r>
            <a:endParaRPr lang="en-CO" dirty="0"/>
          </a:p>
        </p:txBody>
      </p:sp>
      <p:pic>
        <p:nvPicPr>
          <p:cNvPr id="5" name="Picture 2" descr="lobster Icon 2054576">
            <a:extLst>
              <a:ext uri="{FF2B5EF4-FFF2-40B4-BE49-F238E27FC236}">
                <a16:creationId xmlns:a16="http://schemas.microsoft.com/office/drawing/2014/main" id="{8E412424-F150-4B29-AB97-D1431A876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603" y="2064448"/>
            <a:ext cx="734182" cy="73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French Fries Icon 580536">
            <a:extLst>
              <a:ext uri="{FF2B5EF4-FFF2-40B4-BE49-F238E27FC236}">
                <a16:creationId xmlns:a16="http://schemas.microsoft.com/office/drawing/2014/main" id="{D0C12E93-5927-4FBA-9D20-C4855DC40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52" y="4202995"/>
            <a:ext cx="611651" cy="61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lueberry Icon 2450123">
            <a:extLst>
              <a:ext uri="{FF2B5EF4-FFF2-40B4-BE49-F238E27FC236}">
                <a16:creationId xmlns:a16="http://schemas.microsoft.com/office/drawing/2014/main" id="{108B336D-219B-4444-AD86-78984A401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400" y="2775366"/>
            <a:ext cx="734182" cy="73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Beer Icon 2374674">
            <a:extLst>
              <a:ext uri="{FF2B5EF4-FFF2-40B4-BE49-F238E27FC236}">
                <a16:creationId xmlns:a16="http://schemas.microsoft.com/office/drawing/2014/main" id="{336D478E-3AAF-4453-A334-A8D96B72C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394" y="5697462"/>
            <a:ext cx="630552" cy="63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asoline Icon 2173160">
            <a:extLst>
              <a:ext uri="{FF2B5EF4-FFF2-40B4-BE49-F238E27FC236}">
                <a16:creationId xmlns:a16="http://schemas.microsoft.com/office/drawing/2014/main" id="{6150C510-4EBC-438B-BE32-801008348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843" y="4956452"/>
            <a:ext cx="634757" cy="63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C238EAE-3783-4F82-8B8F-2EDD92482498}"/>
              </a:ext>
            </a:extLst>
          </p:cNvPr>
          <p:cNvSpPr/>
          <p:nvPr/>
        </p:nvSpPr>
        <p:spPr>
          <a:xfrm>
            <a:off x="0" y="6610012"/>
            <a:ext cx="87029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*Data for 2014 and shown in nominal dollars. Direct GDP impact only. Source: Statistics Canada Table: 36-10-0402-01</a:t>
            </a:r>
            <a:endParaRPr lang="en-CA" sz="14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3725CE0-4E98-45DF-A807-F2B7CADE8DAD}"/>
              </a:ext>
            </a:extLst>
          </p:cNvPr>
          <p:cNvCxnSpPr/>
          <p:nvPr/>
        </p:nvCxnSpPr>
        <p:spPr>
          <a:xfrm>
            <a:off x="5957455" y="1466676"/>
            <a:ext cx="0" cy="4880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0" descr="delivery Icon 1826291">
            <a:extLst>
              <a:ext uri="{FF2B5EF4-FFF2-40B4-BE49-F238E27FC236}">
                <a16:creationId xmlns:a16="http://schemas.microsoft.com/office/drawing/2014/main" id="{DEEB554D-A638-4407-AB4A-0E75E526D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145" y="2726406"/>
            <a:ext cx="761812" cy="76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8" descr="Call Center Icon 2207390">
            <a:extLst>
              <a:ext uri="{FF2B5EF4-FFF2-40B4-BE49-F238E27FC236}">
                <a16:creationId xmlns:a16="http://schemas.microsoft.com/office/drawing/2014/main" id="{B1298BDD-DBAA-4C16-B0DB-38BD53C65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636" y="3459519"/>
            <a:ext cx="593855" cy="59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2" descr="Hotel Icon 3381318">
            <a:extLst>
              <a:ext uri="{FF2B5EF4-FFF2-40B4-BE49-F238E27FC236}">
                <a16:creationId xmlns:a16="http://schemas.microsoft.com/office/drawing/2014/main" id="{1EEA56BF-CD35-403F-B6E2-128CB070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569" y="5614691"/>
            <a:ext cx="519904" cy="51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2" descr="Wood Icon 577504">
            <a:extLst>
              <a:ext uri="{FF2B5EF4-FFF2-40B4-BE49-F238E27FC236}">
                <a16:creationId xmlns:a16="http://schemas.microsoft.com/office/drawing/2014/main" id="{A25EA2A5-6A8B-4C35-B8B1-4B68B7929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252" y="2086272"/>
            <a:ext cx="677239" cy="67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Air Conditioner Icon 1604111">
            <a:extLst>
              <a:ext uri="{FF2B5EF4-FFF2-40B4-BE49-F238E27FC236}">
                <a16:creationId xmlns:a16="http://schemas.microsoft.com/office/drawing/2014/main" id="{813DFE6F-5A6D-4981-927B-83FEA8AC6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90" y="4317776"/>
            <a:ext cx="596492" cy="59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6" descr="Plastic Icon 2732028">
            <a:extLst>
              <a:ext uri="{FF2B5EF4-FFF2-40B4-BE49-F238E27FC236}">
                <a16:creationId xmlns:a16="http://schemas.microsoft.com/office/drawing/2014/main" id="{C152C8B9-5A2D-44DA-91B5-D31A51ED7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90" y="5057666"/>
            <a:ext cx="485134" cy="48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7524818A-C637-4749-8013-2DC5552E06EC}"/>
              </a:ext>
            </a:extLst>
          </p:cNvPr>
          <p:cNvSpPr/>
          <p:nvPr/>
        </p:nvSpPr>
        <p:spPr>
          <a:xfrm>
            <a:off x="2707848" y="4784434"/>
            <a:ext cx="1135235" cy="83025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B6598E1-08B9-40C1-9348-2BB29C5B88B5}"/>
              </a:ext>
            </a:extLst>
          </p:cNvPr>
          <p:cNvSpPr/>
          <p:nvPr/>
        </p:nvSpPr>
        <p:spPr>
          <a:xfrm>
            <a:off x="9429438" y="2768903"/>
            <a:ext cx="1135235" cy="83025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6A0A355-B235-4364-867C-C81F80940D06}"/>
              </a:ext>
            </a:extLst>
          </p:cNvPr>
          <p:cNvSpPr/>
          <p:nvPr/>
        </p:nvSpPr>
        <p:spPr>
          <a:xfrm>
            <a:off x="4044966" y="2009762"/>
            <a:ext cx="1135235" cy="83025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2" name="Picture 4" descr="Information Technology Icon 2033839">
            <a:extLst>
              <a:ext uri="{FF2B5EF4-FFF2-40B4-BE49-F238E27FC236}">
                <a16:creationId xmlns:a16="http://schemas.microsoft.com/office/drawing/2014/main" id="{03D80A33-29F8-4470-B2F5-DDECAAFB4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79" y="3686643"/>
            <a:ext cx="488945" cy="48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696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DFDC-81A4-B042-9471-0CDD7DD37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74982" y="1397344"/>
            <a:ext cx="10360262" cy="53408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800"/>
              </a:spcBef>
            </a:pPr>
            <a:r>
              <a:rPr lang="en-US" dirty="0">
                <a:solidFill>
                  <a:schemeClr val="tx1"/>
                </a:solidFill>
              </a:rPr>
              <a:t>The natural resource is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here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renewable</a:t>
            </a:r>
            <a:r>
              <a:rPr lang="en-US" dirty="0">
                <a:solidFill>
                  <a:schemeClr val="tx1"/>
                </a:solidFill>
              </a:rPr>
              <a:t>.  Certain parts of the supply chain could use a productivity boost.  Some labour is hard to find. Input costs are rising threatening competitiveness. </a:t>
            </a:r>
          </a:p>
          <a:p>
            <a:pPr>
              <a:lnSpc>
                <a:spcPct val="100000"/>
              </a:lnSpc>
              <a:spcBef>
                <a:spcPts val="4800"/>
              </a:spcBef>
            </a:pPr>
            <a:r>
              <a:rPr lang="en-US" dirty="0">
                <a:solidFill>
                  <a:schemeClr val="tx1"/>
                </a:solidFill>
              </a:rPr>
              <a:t>NB is home to several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national trucking firms</a:t>
            </a:r>
            <a:r>
              <a:rPr lang="en-US" dirty="0">
                <a:solidFill>
                  <a:schemeClr val="tx1"/>
                </a:solidFill>
              </a:rPr>
              <a:t>. Access to drivers is key challenge.  Technology changes is a threat and opportunity.</a:t>
            </a:r>
          </a:p>
          <a:p>
            <a:pPr>
              <a:lnSpc>
                <a:spcPct val="100000"/>
              </a:lnSpc>
              <a:spcBef>
                <a:spcPts val="4800"/>
              </a:spcBef>
            </a:pPr>
            <a:r>
              <a:rPr lang="en-US" dirty="0">
                <a:solidFill>
                  <a:schemeClr val="tx1"/>
                </a:solidFill>
              </a:rPr>
              <a:t>Large employer but the work can be done from anywhere.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GDP contribution dropping</a:t>
            </a:r>
            <a:r>
              <a:rPr lang="en-US" dirty="0">
                <a:solidFill>
                  <a:schemeClr val="tx1"/>
                </a:solidFill>
              </a:rPr>
              <a:t>.  Wages rising.  Industry facing significant technology revolution. New Brunswick needs a strong value proposition or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risks $1.4 billion export </a:t>
            </a:r>
            <a:r>
              <a:rPr lang="en-US" dirty="0">
                <a:solidFill>
                  <a:schemeClr val="tx1"/>
                </a:solidFill>
              </a:rPr>
              <a:t>industry.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EC7C16-78C9-49B2-8955-166D52F4574E}"/>
              </a:ext>
            </a:extLst>
          </p:cNvPr>
          <p:cNvSpPr txBox="1">
            <a:spLocks/>
          </p:cNvSpPr>
          <p:nvPr/>
        </p:nvSpPr>
        <p:spPr>
          <a:xfrm>
            <a:off x="1336588" y="119804"/>
            <a:ext cx="10764795" cy="813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rgbClr val="00006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dirty="0"/>
              <a:t>The BIG sectors: Outlook</a:t>
            </a:r>
            <a:endParaRPr lang="en-CO" dirty="0"/>
          </a:p>
        </p:txBody>
      </p:sp>
      <p:pic>
        <p:nvPicPr>
          <p:cNvPr id="21" name="Picture 20" descr="delivery Icon 1826291">
            <a:extLst>
              <a:ext uri="{FF2B5EF4-FFF2-40B4-BE49-F238E27FC236}">
                <a16:creationId xmlns:a16="http://schemas.microsoft.com/office/drawing/2014/main" id="{F85962F1-A444-4E2D-A7A0-F0BDD6FBF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" y="2678639"/>
            <a:ext cx="1760492" cy="176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8" descr="Call Center Icon 2207390">
            <a:extLst>
              <a:ext uri="{FF2B5EF4-FFF2-40B4-BE49-F238E27FC236}">
                <a16:creationId xmlns:a16="http://schemas.microsoft.com/office/drawing/2014/main" id="{D0E8F0FB-04BF-4973-A9A1-C69C7EA2A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" y="4495841"/>
            <a:ext cx="1500500" cy="15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Wood Icon 577504">
            <a:extLst>
              <a:ext uri="{FF2B5EF4-FFF2-40B4-BE49-F238E27FC236}">
                <a16:creationId xmlns:a16="http://schemas.microsoft.com/office/drawing/2014/main" id="{55376DAC-9AB6-46EC-ACD9-55254477D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17" y="1285146"/>
            <a:ext cx="1464929" cy="146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88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DFDC-81A4-B042-9471-0CDD7DD37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53309" y="1397344"/>
            <a:ext cx="10581935" cy="53408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800"/>
              </a:spcBef>
            </a:pPr>
            <a:r>
              <a:rPr lang="en-US" dirty="0">
                <a:solidFill>
                  <a:schemeClr val="tx1"/>
                </a:solidFill>
              </a:rPr>
              <a:t>GDP rising but one large plant already closed.  Input costs rising.  Labour challenges increasing.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Productivity is a concern </a:t>
            </a:r>
            <a:r>
              <a:rPr lang="en-US" dirty="0">
                <a:solidFill>
                  <a:schemeClr val="tx1"/>
                </a:solidFill>
              </a:rPr>
              <a:t>in certain parts of the supply chain.  More demand for local food.</a:t>
            </a:r>
          </a:p>
          <a:p>
            <a:pPr>
              <a:lnSpc>
                <a:spcPct val="100000"/>
              </a:lnSpc>
              <a:spcBef>
                <a:spcPts val="4800"/>
              </a:spcBef>
            </a:pPr>
            <a:r>
              <a:rPr lang="en-US" dirty="0">
                <a:solidFill>
                  <a:schemeClr val="tx1"/>
                </a:solidFill>
              </a:rPr>
              <a:t>Direct GDP contribution is waning but some of that might be pushed into the supply chain.  Outlook fairly strong in the short to medium term.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Longer term more uncertain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4800"/>
              </a:spcBef>
            </a:pPr>
            <a:r>
              <a:rPr lang="en-US" dirty="0">
                <a:solidFill>
                  <a:schemeClr val="tx1"/>
                </a:solidFill>
              </a:rPr>
              <a:t>After a decade of stagnation, industry started to grow again in past few years.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Access to workers is a key challenge</a:t>
            </a:r>
            <a:r>
              <a:rPr lang="en-US" dirty="0">
                <a:solidFill>
                  <a:schemeClr val="tx1"/>
                </a:solidFill>
              </a:rPr>
              <a:t> as is market and product development.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EC7C16-78C9-49B2-8955-166D52F4574E}"/>
              </a:ext>
            </a:extLst>
          </p:cNvPr>
          <p:cNvSpPr txBox="1">
            <a:spLocks/>
          </p:cNvSpPr>
          <p:nvPr/>
        </p:nvSpPr>
        <p:spPr>
          <a:xfrm>
            <a:off x="1336588" y="119804"/>
            <a:ext cx="10764795" cy="813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rgbClr val="00006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dirty="0"/>
              <a:t>The BIG sectors: Outlook</a:t>
            </a:r>
            <a:endParaRPr lang="en-CO" dirty="0"/>
          </a:p>
        </p:txBody>
      </p:sp>
      <p:pic>
        <p:nvPicPr>
          <p:cNvPr id="19" name="Picture 4" descr="French Fries Icon 580536">
            <a:extLst>
              <a:ext uri="{FF2B5EF4-FFF2-40B4-BE49-F238E27FC236}">
                <a16:creationId xmlns:a16="http://schemas.microsoft.com/office/drawing/2014/main" id="{4C250CBB-FE22-41F4-9F86-0F544CA2F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70" y="1397344"/>
            <a:ext cx="1301450" cy="130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Gasoline Icon 2173160">
            <a:extLst>
              <a:ext uri="{FF2B5EF4-FFF2-40B4-BE49-F238E27FC236}">
                <a16:creationId xmlns:a16="http://schemas.microsoft.com/office/drawing/2014/main" id="{A5786826-41F4-408B-9916-F901DD6CD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70" y="3159676"/>
            <a:ext cx="1218883" cy="121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Hotel Icon 3381318">
            <a:extLst>
              <a:ext uri="{FF2B5EF4-FFF2-40B4-BE49-F238E27FC236}">
                <a16:creationId xmlns:a16="http://schemas.microsoft.com/office/drawing/2014/main" id="{7BCE350D-B3E1-4B0A-A84D-873E8B9E5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06" y="4768578"/>
            <a:ext cx="1218882" cy="121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473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1051</Words>
  <Application>Microsoft Office PowerPoint</Application>
  <PresentationFormat>Widescreen</PresentationFormat>
  <Paragraphs>109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Strategic Sectors:  What industries hold potential for growth?</vt:lpstr>
      <vt:lpstr>PowerPoint Presentation</vt:lpstr>
      <vt:lpstr>Covid-19: A Turning Point?</vt:lpstr>
      <vt:lpstr>Covid-19: A Turning Point?</vt:lpstr>
      <vt:lpstr>PowerPoint Presentation</vt:lpstr>
      <vt:lpstr>The BIG sectors: Interprovincial and  international export value (2016)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Duink Studio</dc:creator>
  <cp:lastModifiedBy>David Campbell</cp:lastModifiedBy>
  <cp:revision>35</cp:revision>
  <dcterms:created xsi:type="dcterms:W3CDTF">2020-05-26T14:16:10Z</dcterms:created>
  <dcterms:modified xsi:type="dcterms:W3CDTF">2020-06-11T19:50:17Z</dcterms:modified>
</cp:coreProperties>
</file>