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1137" r:id="rId3"/>
    <p:sldId id="1138" r:id="rId4"/>
    <p:sldId id="258" r:id="rId5"/>
    <p:sldId id="1139" r:id="rId6"/>
    <p:sldId id="263" r:id="rId7"/>
    <p:sldId id="1132" r:id="rId8"/>
    <p:sldId id="1145" r:id="rId9"/>
    <p:sldId id="1134" r:id="rId10"/>
    <p:sldId id="1146" r:id="rId11"/>
    <p:sldId id="1143" r:id="rId12"/>
    <p:sldId id="1142" r:id="rId13"/>
    <p:sldId id="1140" r:id="rId14"/>
    <p:sldId id="1150" r:id="rId15"/>
    <p:sldId id="1151" r:id="rId16"/>
    <p:sldId id="1147" r:id="rId17"/>
    <p:sldId id="1148" r:id="rId18"/>
    <p:sldId id="1120" r:id="rId19"/>
    <p:sldId id="1144" r:id="rId20"/>
    <p:sldId id="259" r:id="rId21"/>
    <p:sldId id="262" r:id="rId22"/>
  </p:sldIdLst>
  <p:sldSz cx="12192000" cy="6858000"/>
  <p:notesSz cx="6858000" cy="9144000"/>
  <p:defaultTextStyle>
    <a:defPPr>
      <a:defRPr lang="en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10" d="100"/>
          <a:sy n="110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NBMC\PSEst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G:\NBMC\PSEstat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NBMC\PSEstat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NBMC\PSEstat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NBMC\PSEsta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NBMC\PSEsta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NBMC\PSEsta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NBMC\PSEsta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UPEI\Impact_model_April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NBMC\PSEsta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G:\NBMC\PSEsta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Sheet2!$F$2131:$W$2131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Sheet2!$F$2132:$W$2132</c:f>
              <c:numCache>
                <c:formatCode>#,##0</c:formatCode>
                <c:ptCount val="18"/>
                <c:pt idx="0">
                  <c:v>23850</c:v>
                </c:pt>
                <c:pt idx="1">
                  <c:v>24450</c:v>
                </c:pt>
                <c:pt idx="2">
                  <c:v>24768</c:v>
                </c:pt>
                <c:pt idx="3">
                  <c:v>25641</c:v>
                </c:pt>
                <c:pt idx="4">
                  <c:v>24993</c:v>
                </c:pt>
                <c:pt idx="5">
                  <c:v>25143</c:v>
                </c:pt>
                <c:pt idx="6">
                  <c:v>23919</c:v>
                </c:pt>
                <c:pt idx="7">
                  <c:v>23790</c:v>
                </c:pt>
                <c:pt idx="8">
                  <c:v>23160</c:v>
                </c:pt>
                <c:pt idx="9">
                  <c:v>23352</c:v>
                </c:pt>
                <c:pt idx="10">
                  <c:v>23421</c:v>
                </c:pt>
                <c:pt idx="11">
                  <c:v>23250</c:v>
                </c:pt>
                <c:pt idx="12">
                  <c:v>22644</c:v>
                </c:pt>
                <c:pt idx="13">
                  <c:v>21843</c:v>
                </c:pt>
                <c:pt idx="14">
                  <c:v>20733</c:v>
                </c:pt>
                <c:pt idx="15">
                  <c:v>19848</c:v>
                </c:pt>
                <c:pt idx="16">
                  <c:v>19428</c:v>
                </c:pt>
                <c:pt idx="17">
                  <c:v>18981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32-4231-9CA3-B0AE789BED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2389576"/>
        <c:axId val="652392776"/>
      </c:lineChart>
      <c:catAx>
        <c:axId val="652389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Helvetica Light" panose="020B0403020202020204"/>
                <a:ea typeface="+mn-ea"/>
                <a:cs typeface="+mn-cs"/>
              </a:defRPr>
            </a:pPr>
            <a:endParaRPr lang="en-US"/>
          </a:p>
        </c:txPr>
        <c:crossAx val="652392776"/>
        <c:crosses val="autoZero"/>
        <c:auto val="1"/>
        <c:lblAlgn val="ctr"/>
        <c:lblOffset val="100"/>
        <c:noMultiLvlLbl val="0"/>
      </c:catAx>
      <c:valAx>
        <c:axId val="652392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Helvetica Light" panose="020B0403020202020204"/>
                <a:ea typeface="+mn-ea"/>
                <a:cs typeface="+mn-cs"/>
              </a:defRPr>
            </a:pPr>
            <a:endParaRPr lang="en-US"/>
          </a:p>
        </c:txPr>
        <c:crossAx val="652389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  <a:latin typeface="Helvetica Light" panose="020B0403020202020204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993622529844"/>
          <c:y val="2.9142580230232643E-2"/>
          <c:w val="0.85640719855658742"/>
          <c:h val="0.9417148395395347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8AF-4925-B061-FBAD0B6CC8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Sheet12!$B$98:$B$107</c:f>
              <c:strCache>
                <c:ptCount val="10"/>
                <c:pt idx="0">
                  <c:v>NL</c:v>
                </c:pt>
                <c:pt idx="1">
                  <c:v>QC</c:v>
                </c:pt>
                <c:pt idx="2">
                  <c:v>PE</c:v>
                </c:pt>
                <c:pt idx="3">
                  <c:v>MB</c:v>
                </c:pt>
                <c:pt idx="4">
                  <c:v>NS</c:v>
                </c:pt>
                <c:pt idx="5">
                  <c:v>SK</c:v>
                </c:pt>
                <c:pt idx="6">
                  <c:v>NB</c:v>
                </c:pt>
                <c:pt idx="7">
                  <c:v>AB</c:v>
                </c:pt>
                <c:pt idx="8">
                  <c:v>ON</c:v>
                </c:pt>
                <c:pt idx="9">
                  <c:v>BC</c:v>
                </c:pt>
              </c:strCache>
            </c:strRef>
          </c:cat>
          <c:val>
            <c:numRef>
              <c:f>Sheet12!$C$98:$C$107</c:f>
              <c:numCache>
                <c:formatCode>_-"$"* #,##0_-;\-"$"* #,##0_-;_-"$"* "-"??_-;_-@_-</c:formatCode>
                <c:ptCount val="10"/>
                <c:pt idx="0">
                  <c:v>66.149993672609298</c:v>
                </c:pt>
                <c:pt idx="1">
                  <c:v>82.876004792005631</c:v>
                </c:pt>
                <c:pt idx="2">
                  <c:v>84.104825195766722</c:v>
                </c:pt>
                <c:pt idx="3">
                  <c:v>95.5847721555498</c:v>
                </c:pt>
                <c:pt idx="4">
                  <c:v>101.91528677829308</c:v>
                </c:pt>
                <c:pt idx="5">
                  <c:v>112.13645056204457</c:v>
                </c:pt>
                <c:pt idx="6">
                  <c:v>115.21226733880259</c:v>
                </c:pt>
                <c:pt idx="7">
                  <c:v>130.89879569447737</c:v>
                </c:pt>
                <c:pt idx="8">
                  <c:v>141.4954415758244</c:v>
                </c:pt>
                <c:pt idx="9">
                  <c:v>186.99214565944754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AF-4925-B061-FBAD0B6CC8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653923464"/>
        <c:axId val="653926664"/>
      </c:barChart>
      <c:catAx>
        <c:axId val="653923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926664"/>
        <c:crosses val="autoZero"/>
        <c:auto val="1"/>
        <c:lblAlgn val="ctr"/>
        <c:lblOffset val="100"/>
        <c:noMultiLvlLbl val="0"/>
      </c:catAx>
      <c:valAx>
        <c:axId val="653926664"/>
        <c:scaling>
          <c:orientation val="minMax"/>
        </c:scaling>
        <c:delete val="1"/>
        <c:axPos val="b"/>
        <c:numFmt formatCode="_-&quot;$&quot;* #,##0_-;\-&quot;$&quot;* #,##0_-;_-&quot;$&quot;* &quot;-&quot;??_-;_-@_-" sourceLinked="1"/>
        <c:majorTickMark val="none"/>
        <c:minorTickMark val="none"/>
        <c:tickLblPos val="nextTo"/>
        <c:crossAx val="653923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STEM!$B$24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7"/>
              <c:layout>
                <c:manualLayout>
                  <c:x val="-1.6753328811240064E-16"/>
                  <c:y val="-4.5310182089848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61-4D6F-8D73-525D217A5E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STEM!$C$23:$T$23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STEM!$C$24:$T$24</c:f>
              <c:numCache>
                <c:formatCode>_-* #,##0_-;\-* #,##0_-;_-* "-"??_-;_-@_-</c:formatCode>
                <c:ptCount val="18"/>
                <c:pt idx="0">
                  <c:v>43.843019135936153</c:v>
                </c:pt>
                <c:pt idx="1">
                  <c:v>43.337263276664579</c:v>
                </c:pt>
                <c:pt idx="2">
                  <c:v>42.181418876256835</c:v>
                </c:pt>
                <c:pt idx="3">
                  <c:v>39.648216356239409</c:v>
                </c:pt>
                <c:pt idx="4">
                  <c:v>37.888269395935389</c:v>
                </c:pt>
                <c:pt idx="5">
                  <c:v>35.991333932267842</c:v>
                </c:pt>
                <c:pt idx="6">
                  <c:v>35.48113694461906</c:v>
                </c:pt>
                <c:pt idx="7">
                  <c:v>35.976050615875941</c:v>
                </c:pt>
                <c:pt idx="8">
                  <c:v>34.983308253214979</c:v>
                </c:pt>
                <c:pt idx="9">
                  <c:v>36.597384570201065</c:v>
                </c:pt>
                <c:pt idx="10">
                  <c:v>37.142543965915699</c:v>
                </c:pt>
                <c:pt idx="11">
                  <c:v>37.20895718187203</c:v>
                </c:pt>
                <c:pt idx="12">
                  <c:v>38.451152089416411</c:v>
                </c:pt>
                <c:pt idx="13">
                  <c:v>38.90208193679932</c:v>
                </c:pt>
                <c:pt idx="14">
                  <c:v>39.889187737872781</c:v>
                </c:pt>
                <c:pt idx="15">
                  <c:v>38.821930646646962</c:v>
                </c:pt>
                <c:pt idx="16">
                  <c:v>39.642538235646398</c:v>
                </c:pt>
                <c:pt idx="17">
                  <c:v>41.796098604435528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361-4D6F-8D73-525D217A5E52}"/>
            </c:ext>
          </c:extLst>
        </c:ser>
        <c:ser>
          <c:idx val="1"/>
          <c:order val="1"/>
          <c:tx>
            <c:strRef>
              <c:f>STEM!$B$25</c:f>
              <c:strCache>
                <c:ptCount val="1"/>
                <c:pt idx="0">
                  <c:v>New Brunswick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7"/>
              <c:layout>
                <c:manualLayout>
                  <c:x val="-1.6753328811240064E-16"/>
                  <c:y val="3.9268824477868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61-4D6F-8D73-525D217A5E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STEM!$C$23:$T$23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STEM!$C$25:$T$25</c:f>
              <c:numCache>
                <c:formatCode>_-* #,##0_-;\-* #,##0_-;_-* "-"??_-;_-@_-</c:formatCode>
                <c:ptCount val="18"/>
                <c:pt idx="0">
                  <c:v>28.006721613187164</c:v>
                </c:pt>
                <c:pt idx="1">
                  <c:v>31.866683035928748</c:v>
                </c:pt>
                <c:pt idx="2">
                  <c:v>29.021630788814598</c:v>
                </c:pt>
                <c:pt idx="3">
                  <c:v>26.740715140662299</c:v>
                </c:pt>
                <c:pt idx="4">
                  <c:v>28.955012786458784</c:v>
                </c:pt>
                <c:pt idx="5">
                  <c:v>27.963268201941737</c:v>
                </c:pt>
                <c:pt idx="6">
                  <c:v>25.595861734052558</c:v>
                </c:pt>
                <c:pt idx="7">
                  <c:v>25.506207849485257</c:v>
                </c:pt>
                <c:pt idx="8">
                  <c:v>25.721508995194387</c:v>
                </c:pt>
                <c:pt idx="9">
                  <c:v>29.042474785368544</c:v>
                </c:pt>
                <c:pt idx="10">
                  <c:v>32.949365162331858</c:v>
                </c:pt>
                <c:pt idx="11">
                  <c:v>33.624393112669409</c:v>
                </c:pt>
                <c:pt idx="12">
                  <c:v>33.656584192874774</c:v>
                </c:pt>
                <c:pt idx="13">
                  <c:v>34.151277510751328</c:v>
                </c:pt>
                <c:pt idx="14">
                  <c:v>33.524765366176361</c:v>
                </c:pt>
                <c:pt idx="15">
                  <c:v>29.514639418353312</c:v>
                </c:pt>
                <c:pt idx="16">
                  <c:v>29.970186315962451</c:v>
                </c:pt>
                <c:pt idx="17">
                  <c:v>28.874553942621876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61-4D6F-8D73-525D217A5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35895792"/>
        <c:axId val="1235897072"/>
      </c:lineChart>
      <c:catAx>
        <c:axId val="123589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5897072"/>
        <c:crosses val="autoZero"/>
        <c:auto val="1"/>
        <c:lblAlgn val="ctr"/>
        <c:lblOffset val="100"/>
        <c:noMultiLvlLbl val="0"/>
      </c:catAx>
      <c:valAx>
        <c:axId val="123589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5895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STEM!$B$44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7"/>
              <c:layout>
                <c:manualLayout>
                  <c:x val="0"/>
                  <c:y val="-2.775621254702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3A-448E-89B6-34BA8AC00A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STEM!$C$43:$T$43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STEM!$C$44:$T$44</c:f>
              <c:numCache>
                <c:formatCode>_-* #,##0_-;\-* #,##0_-;_-* "-"??_-;_-@_-</c:formatCode>
                <c:ptCount val="18"/>
                <c:pt idx="0">
                  <c:v>61.071725122628607</c:v>
                </c:pt>
                <c:pt idx="1">
                  <c:v>63.432238164961255</c:v>
                </c:pt>
                <c:pt idx="2">
                  <c:v>66.43907659290403</c:v>
                </c:pt>
                <c:pt idx="3">
                  <c:v>70.83104588806961</c:v>
                </c:pt>
                <c:pt idx="4">
                  <c:v>68.85612850340344</c:v>
                </c:pt>
                <c:pt idx="5">
                  <c:v>67.625133806966858</c:v>
                </c:pt>
                <c:pt idx="6">
                  <c:v>67.112053336941429</c:v>
                </c:pt>
                <c:pt idx="7">
                  <c:v>66.740220911779474</c:v>
                </c:pt>
                <c:pt idx="8">
                  <c:v>68.216335981304169</c:v>
                </c:pt>
                <c:pt idx="9">
                  <c:v>72.084928728924837</c:v>
                </c:pt>
                <c:pt idx="10">
                  <c:v>73.810704740640233</c:v>
                </c:pt>
                <c:pt idx="11">
                  <c:v>76.224954717406604</c:v>
                </c:pt>
                <c:pt idx="12">
                  <c:v>78.786125022425423</c:v>
                </c:pt>
                <c:pt idx="13">
                  <c:v>81.296233770869705</c:v>
                </c:pt>
                <c:pt idx="14">
                  <c:v>83.99567900743547</c:v>
                </c:pt>
                <c:pt idx="15">
                  <c:v>86.149659229442946</c:v>
                </c:pt>
                <c:pt idx="16">
                  <c:v>88.665176325928343</c:v>
                </c:pt>
                <c:pt idx="17">
                  <c:v>90.679780607384174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3A-448E-89B6-34BA8AC00A0A}"/>
            </c:ext>
          </c:extLst>
        </c:ser>
        <c:ser>
          <c:idx val="1"/>
          <c:order val="1"/>
          <c:tx>
            <c:strRef>
              <c:f>STEM!$B$45</c:f>
              <c:strCache>
                <c:ptCount val="1"/>
                <c:pt idx="0">
                  <c:v>New Brunswick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7"/>
              <c:layout>
                <c:manualLayout>
                  <c:x val="0"/>
                  <c:y val="3.7008283396029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3A-448E-89B6-34BA8AC00A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STEM!$C$43:$T$43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STEM!$C$45:$T$45</c:f>
              <c:numCache>
                <c:formatCode>_-* #,##0_-;\-* #,##0_-;_-* "-"??_-;_-@_-</c:formatCode>
                <c:ptCount val="18"/>
                <c:pt idx="0">
                  <c:v>65.775786188685288</c:v>
                </c:pt>
                <c:pt idx="1">
                  <c:v>65.01443875671896</c:v>
                </c:pt>
                <c:pt idx="2">
                  <c:v>64.888363460232355</c:v>
                </c:pt>
                <c:pt idx="3">
                  <c:v>65.450702477519243</c:v>
                </c:pt>
                <c:pt idx="4">
                  <c:v>63.484467092748282</c:v>
                </c:pt>
                <c:pt idx="5">
                  <c:v>61.3984852894433</c:v>
                </c:pt>
                <c:pt idx="6">
                  <c:v>59.200491526401436</c:v>
                </c:pt>
                <c:pt idx="7">
                  <c:v>57.47934398836756</c:v>
                </c:pt>
                <c:pt idx="8">
                  <c:v>54.963224509171198</c:v>
                </c:pt>
                <c:pt idx="9">
                  <c:v>55.614944856480776</c:v>
                </c:pt>
                <c:pt idx="10">
                  <c:v>58.078218352399418</c:v>
                </c:pt>
                <c:pt idx="11">
                  <c:v>61.275511684146956</c:v>
                </c:pt>
                <c:pt idx="12">
                  <c:v>63.041827501107385</c:v>
                </c:pt>
                <c:pt idx="13">
                  <c:v>63.005944852011133</c:v>
                </c:pt>
                <c:pt idx="14">
                  <c:v>62.265926240245008</c:v>
                </c:pt>
                <c:pt idx="15">
                  <c:v>62.802122224405586</c:v>
                </c:pt>
                <c:pt idx="16">
                  <c:v>60.057749340734155</c:v>
                </c:pt>
                <c:pt idx="17">
                  <c:v>57.126475994297728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3A-448E-89B6-34BA8AC00A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35906352"/>
        <c:axId val="1235906992"/>
      </c:lineChart>
      <c:catAx>
        <c:axId val="123590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5906992"/>
        <c:crosses val="autoZero"/>
        <c:auto val="1"/>
        <c:lblAlgn val="ctr"/>
        <c:lblOffset val="100"/>
        <c:noMultiLvlLbl val="0"/>
      </c:catAx>
      <c:valAx>
        <c:axId val="1235906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590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ED9-47CF-845E-A19CE5C089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Helvetica Light" panose="020B0403020202020204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Sheet3!$A$133:$A$142</c:f>
              <c:strCache>
                <c:ptCount val="10"/>
                <c:pt idx="0">
                  <c:v>New Brunswick</c:v>
                </c:pt>
                <c:pt idx="1">
                  <c:v>Prince Edward Island</c:v>
                </c:pt>
                <c:pt idx="2">
                  <c:v>Alberta</c:v>
                </c:pt>
                <c:pt idx="3">
                  <c:v>Saskatchewan</c:v>
                </c:pt>
                <c:pt idx="4">
                  <c:v>Manitoba</c:v>
                </c:pt>
                <c:pt idx="5">
                  <c:v>Newfoundland and Labrador</c:v>
                </c:pt>
                <c:pt idx="6">
                  <c:v>Ontario</c:v>
                </c:pt>
                <c:pt idx="7">
                  <c:v>British Columbia</c:v>
                </c:pt>
                <c:pt idx="8">
                  <c:v>Quebec</c:v>
                </c:pt>
                <c:pt idx="9">
                  <c:v>Nova Scotia</c:v>
                </c:pt>
              </c:strCache>
            </c:strRef>
          </c:cat>
          <c:val>
            <c:numRef>
              <c:f>Sheet3!$B$133:$B$142</c:f>
              <c:numCache>
                <c:formatCode>_-* #,##0_-;\-* #,##0_-;_-* "-"??_-;_-@_-</c:formatCode>
                <c:ptCount val="10"/>
                <c:pt idx="0">
                  <c:v>244.34011691148737</c:v>
                </c:pt>
                <c:pt idx="1">
                  <c:v>278.88395445596285</c:v>
                </c:pt>
                <c:pt idx="2">
                  <c:v>304.3294056069156</c:v>
                </c:pt>
                <c:pt idx="3">
                  <c:v>319.80600479198137</c:v>
                </c:pt>
                <c:pt idx="4">
                  <c:v>340.24965953857895</c:v>
                </c:pt>
                <c:pt idx="5">
                  <c:v>341.96670642057592</c:v>
                </c:pt>
                <c:pt idx="6">
                  <c:v>366.12383154360469</c:v>
                </c:pt>
                <c:pt idx="7">
                  <c:v>369.09208934292661</c:v>
                </c:pt>
                <c:pt idx="8">
                  <c:v>376.7499335589481</c:v>
                </c:pt>
                <c:pt idx="9">
                  <c:v>440.61375650482034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D9-47CF-845E-A19CE5C089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35769712"/>
        <c:axId val="1235770032"/>
      </c:barChart>
      <c:catAx>
        <c:axId val="1235769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Helvetica Light" panose="020B0403020202020204"/>
                <a:ea typeface="+mn-ea"/>
                <a:cs typeface="+mn-cs"/>
              </a:defRPr>
            </a:pPr>
            <a:endParaRPr lang="en-US"/>
          </a:p>
        </c:txPr>
        <c:crossAx val="1235770032"/>
        <c:crosses val="autoZero"/>
        <c:auto val="1"/>
        <c:lblAlgn val="ctr"/>
        <c:lblOffset val="100"/>
        <c:noMultiLvlLbl val="0"/>
      </c:catAx>
      <c:valAx>
        <c:axId val="1235770032"/>
        <c:scaling>
          <c:orientation val="minMax"/>
        </c:scaling>
        <c:delete val="1"/>
        <c:axPos val="b"/>
        <c:numFmt formatCode="_-* #,##0_-;\-* #,##0_-;_-* &quot;-&quot;??_-;_-@_-" sourceLinked="1"/>
        <c:majorTickMark val="none"/>
        <c:minorTickMark val="none"/>
        <c:tickLblPos val="nextTo"/>
        <c:crossAx val="1235769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  <a:latin typeface="Helvetica Light" panose="020B0403020202020204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Sheet10!$C$42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Sheet10!$D$41:$U$41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Sheet10!$D$42:$U$42</c:f>
              <c:numCache>
                <c:formatCode>0%</c:formatCode>
                <c:ptCount val="18"/>
                <c:pt idx="0">
                  <c:v>0.28749831811239135</c:v>
                </c:pt>
                <c:pt idx="1">
                  <c:v>0.29493000113851764</c:v>
                </c:pt>
                <c:pt idx="2">
                  <c:v>0.30686434792531081</c:v>
                </c:pt>
                <c:pt idx="3">
                  <c:v>0.32213414082950015</c:v>
                </c:pt>
                <c:pt idx="4">
                  <c:v>0.32887636695106315</c:v>
                </c:pt>
                <c:pt idx="5">
                  <c:v>0.33695797168183816</c:v>
                </c:pt>
                <c:pt idx="6">
                  <c:v>0.33932477637041697</c:v>
                </c:pt>
                <c:pt idx="7">
                  <c:v>0.33735290557186226</c:v>
                </c:pt>
                <c:pt idx="8">
                  <c:v>0.34563956983314675</c:v>
                </c:pt>
                <c:pt idx="9">
                  <c:v>0.36889147504491004</c:v>
                </c:pt>
                <c:pt idx="10">
                  <c:v>0.37663285697021337</c:v>
                </c:pt>
                <c:pt idx="11">
                  <c:v>0.38107468927472793</c:v>
                </c:pt>
                <c:pt idx="12">
                  <c:v>0.38513187646957187</c:v>
                </c:pt>
                <c:pt idx="13">
                  <c:v>0.3904513590910717</c:v>
                </c:pt>
                <c:pt idx="14">
                  <c:v>0.3979541004983343</c:v>
                </c:pt>
                <c:pt idx="15">
                  <c:v>0.40098388861666107</c:v>
                </c:pt>
                <c:pt idx="16">
                  <c:v>0.40231991757145319</c:v>
                </c:pt>
                <c:pt idx="17">
                  <c:v>0.40165260302193689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0D-40F0-808A-3EE1A688D667}"/>
            </c:ext>
          </c:extLst>
        </c:ser>
        <c:ser>
          <c:idx val="1"/>
          <c:order val="1"/>
          <c:tx>
            <c:strRef>
              <c:f>Sheet10!$C$43</c:f>
              <c:strCache>
                <c:ptCount val="1"/>
                <c:pt idx="0">
                  <c:v>New Brunswick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Sheet10!$D$41:$U$41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Sheet10!$D$43:$U$43</c:f>
              <c:numCache>
                <c:formatCode>0%</c:formatCode>
                <c:ptCount val="18"/>
                <c:pt idx="0">
                  <c:v>0.33571217431696299</c:v>
                </c:pt>
                <c:pt idx="1">
                  <c:v>0.34641541513176538</c:v>
                </c:pt>
                <c:pt idx="2">
                  <c:v>0.3521483208689965</c:v>
                </c:pt>
                <c:pt idx="3">
                  <c:v>0.36555843859599096</c:v>
                </c:pt>
                <c:pt idx="4">
                  <c:v>0.36376735656274561</c:v>
                </c:pt>
                <c:pt idx="5">
                  <c:v>0.37314673275849275</c:v>
                </c:pt>
                <c:pt idx="6">
                  <c:v>0.35947339154480829</c:v>
                </c:pt>
                <c:pt idx="7">
                  <c:v>0.35829932075244364</c:v>
                </c:pt>
                <c:pt idx="8">
                  <c:v>0.34831257895686701</c:v>
                </c:pt>
                <c:pt idx="9">
                  <c:v>0.34995279413748148</c:v>
                </c:pt>
                <c:pt idx="10">
                  <c:v>0.35073978674973044</c:v>
                </c:pt>
                <c:pt idx="11">
                  <c:v>0.35198473975837952</c:v>
                </c:pt>
                <c:pt idx="12">
                  <c:v>0.35013607125185553</c:v>
                </c:pt>
                <c:pt idx="13">
                  <c:v>0.34597291518175338</c:v>
                </c:pt>
                <c:pt idx="14">
                  <c:v>0.33869149718206321</c:v>
                </c:pt>
                <c:pt idx="15">
                  <c:v>0.3279522810264206</c:v>
                </c:pt>
                <c:pt idx="16">
                  <c:v>0.32248854657725251</c:v>
                </c:pt>
                <c:pt idx="17">
                  <c:v>0.31666138369396574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0D-40F0-808A-3EE1A688D6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4686792"/>
        <c:axId val="544687112"/>
      </c:lineChart>
      <c:catAx>
        <c:axId val="544686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687112"/>
        <c:crosses val="autoZero"/>
        <c:auto val="1"/>
        <c:lblAlgn val="ctr"/>
        <c:lblOffset val="100"/>
        <c:noMultiLvlLbl val="0"/>
      </c:catAx>
      <c:valAx>
        <c:axId val="544687112"/>
        <c:scaling>
          <c:orientation val="minMax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686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895-493C-A94C-7BC7C7B1E1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Helvetica Light" panose="020B0403020202020204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Sheet3!$A$107:$A$116</c:f>
              <c:strCache>
                <c:ptCount val="10"/>
                <c:pt idx="0">
                  <c:v>New Brunswick</c:v>
                </c:pt>
                <c:pt idx="1">
                  <c:v>Nova Scotia</c:v>
                </c:pt>
                <c:pt idx="2">
                  <c:v>Manitoba</c:v>
                </c:pt>
                <c:pt idx="3">
                  <c:v>Prince Edward Island</c:v>
                </c:pt>
                <c:pt idx="4">
                  <c:v>Alberta</c:v>
                </c:pt>
                <c:pt idx="5">
                  <c:v>Newfoundland and Labrador</c:v>
                </c:pt>
                <c:pt idx="6">
                  <c:v>Saskatchewan</c:v>
                </c:pt>
                <c:pt idx="7">
                  <c:v>British Columbia</c:v>
                </c:pt>
                <c:pt idx="8">
                  <c:v>Ontario</c:v>
                </c:pt>
                <c:pt idx="9">
                  <c:v>Quebec</c:v>
                </c:pt>
              </c:strCache>
            </c:strRef>
          </c:cat>
          <c:val>
            <c:numRef>
              <c:f>Sheet3!$B$107:$B$116</c:f>
              <c:numCache>
                <c:formatCode>_-* #,##0_-;\-* #,##0_-;_-* "-"??_-;_-@_-</c:formatCode>
                <c:ptCount val="10"/>
                <c:pt idx="0">
                  <c:v>103.99998970169678</c:v>
                </c:pt>
                <c:pt idx="1">
                  <c:v>110.00674288008481</c:v>
                </c:pt>
                <c:pt idx="2">
                  <c:v>118.53534044316575</c:v>
                </c:pt>
                <c:pt idx="3">
                  <c:v>132.08280502335182</c:v>
                </c:pt>
                <c:pt idx="4">
                  <c:v>139.49574910621882</c:v>
                </c:pt>
                <c:pt idx="5">
                  <c:v>151.62728984434619</c:v>
                </c:pt>
                <c:pt idx="6">
                  <c:v>166.56988476425803</c:v>
                </c:pt>
                <c:pt idx="7">
                  <c:v>196.6582375926186</c:v>
                </c:pt>
                <c:pt idx="8">
                  <c:v>227.56594270419751</c:v>
                </c:pt>
                <c:pt idx="9">
                  <c:v>252.66220897788028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95-493C-A94C-7BC7C7B1E1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35769712"/>
        <c:axId val="1235770032"/>
      </c:barChart>
      <c:catAx>
        <c:axId val="1235769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Helvetica Light" panose="020B0403020202020204"/>
                <a:ea typeface="+mn-ea"/>
                <a:cs typeface="+mn-cs"/>
              </a:defRPr>
            </a:pPr>
            <a:endParaRPr lang="en-US"/>
          </a:p>
        </c:txPr>
        <c:crossAx val="1235770032"/>
        <c:crosses val="autoZero"/>
        <c:auto val="1"/>
        <c:lblAlgn val="ctr"/>
        <c:lblOffset val="100"/>
        <c:noMultiLvlLbl val="0"/>
      </c:catAx>
      <c:valAx>
        <c:axId val="1235770032"/>
        <c:scaling>
          <c:orientation val="minMax"/>
        </c:scaling>
        <c:delete val="1"/>
        <c:axPos val="b"/>
        <c:numFmt formatCode="_-* #,##0_-;\-* #,##0_-;_-* &quot;-&quot;??_-;_-@_-" sourceLinked="1"/>
        <c:majorTickMark val="none"/>
        <c:minorTickMark val="none"/>
        <c:tickLblPos val="nextTo"/>
        <c:crossAx val="1235769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  <a:latin typeface="Helvetica Light" panose="020B0403020202020204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Sheet10!$C$46</c:f>
              <c:strCache>
                <c:ptCount val="1"/>
                <c:pt idx="0">
                  <c:v>Canada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Sheet10!$D$45:$U$45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Sheet10!$D$46:$U$46</c:f>
              <c:numCache>
                <c:formatCode>0%</c:formatCode>
                <c:ptCount val="18"/>
                <c:pt idx="0">
                  <c:v>0.19937619718281291</c:v>
                </c:pt>
                <c:pt idx="1">
                  <c:v>0.20508597805657033</c:v>
                </c:pt>
                <c:pt idx="2">
                  <c:v>0.20551925759355333</c:v>
                </c:pt>
                <c:pt idx="3">
                  <c:v>0.21420885668897843</c:v>
                </c:pt>
                <c:pt idx="4">
                  <c:v>0.2128127606909678</c:v>
                </c:pt>
                <c:pt idx="5">
                  <c:v>0.21119528090492931</c:v>
                </c:pt>
                <c:pt idx="6">
                  <c:v>0.21143944111527602</c:v>
                </c:pt>
                <c:pt idx="7">
                  <c:v>0.21792567181965536</c:v>
                </c:pt>
                <c:pt idx="8">
                  <c:v>0.21476748379977614</c:v>
                </c:pt>
                <c:pt idx="9">
                  <c:v>0.21735253964246051</c:v>
                </c:pt>
                <c:pt idx="10">
                  <c:v>0.22293281314659671</c:v>
                </c:pt>
                <c:pt idx="11">
                  <c:v>0.22316247764982441</c:v>
                </c:pt>
                <c:pt idx="12">
                  <c:v>0.22316248112562634</c:v>
                </c:pt>
                <c:pt idx="13">
                  <c:v>0.22685093478184415</c:v>
                </c:pt>
                <c:pt idx="14">
                  <c:v>0.22821092306311686</c:v>
                </c:pt>
                <c:pt idx="15">
                  <c:v>0.2296590561595738</c:v>
                </c:pt>
                <c:pt idx="16">
                  <c:v>0.23028658056190093</c:v>
                </c:pt>
                <c:pt idx="17">
                  <c:v>0.23196150414123931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21-4468-B54F-25C4E061A892}"/>
            </c:ext>
          </c:extLst>
        </c:ser>
        <c:ser>
          <c:idx val="1"/>
          <c:order val="1"/>
          <c:tx>
            <c:strRef>
              <c:f>Sheet10!$C$47</c:f>
              <c:strCache>
                <c:ptCount val="1"/>
                <c:pt idx="0">
                  <c:v>New Brunswick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Sheet10!$D$45:$U$45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Sheet10!$D$47:$U$47</c:f>
              <c:numCache>
                <c:formatCode>0%</c:formatCode>
                <c:ptCount val="18"/>
                <c:pt idx="0">
                  <c:v>8.5342679785482031E-2</c:v>
                </c:pt>
                <c:pt idx="1">
                  <c:v>0.12016151884386511</c:v>
                </c:pt>
                <c:pt idx="2">
                  <c:v>0.10616487047516138</c:v>
                </c:pt>
                <c:pt idx="3">
                  <c:v>0.10987710644121924</c:v>
                </c:pt>
                <c:pt idx="4">
                  <c:v>0.13981311675836172</c:v>
                </c:pt>
                <c:pt idx="5">
                  <c:v>0.12546563571333166</c:v>
                </c:pt>
                <c:pt idx="6">
                  <c:v>0.1055471227400472</c:v>
                </c:pt>
                <c:pt idx="7">
                  <c:v>0.10545657183306474</c:v>
                </c:pt>
                <c:pt idx="8">
                  <c:v>0.1070655116404981</c:v>
                </c:pt>
                <c:pt idx="9">
                  <c:v>0.12111675583329587</c:v>
                </c:pt>
                <c:pt idx="10">
                  <c:v>0.14246136336408291</c:v>
                </c:pt>
                <c:pt idx="11">
                  <c:v>0.14860568625669907</c:v>
                </c:pt>
                <c:pt idx="12">
                  <c:v>0.15410069272637308</c:v>
                </c:pt>
                <c:pt idx="13">
                  <c:v>0.17020669992872417</c:v>
                </c:pt>
                <c:pt idx="14">
                  <c:v>0.12614555256064691</c:v>
                </c:pt>
                <c:pt idx="15">
                  <c:v>0.12704681019811306</c:v>
                </c:pt>
                <c:pt idx="16">
                  <c:v>0.13181395657658854</c:v>
                </c:pt>
                <c:pt idx="17">
                  <c:v>0.13478253616055788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21-4468-B54F-25C4E061A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4686792"/>
        <c:axId val="544687112"/>
      </c:lineChart>
      <c:catAx>
        <c:axId val="544686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687112"/>
        <c:crosses val="autoZero"/>
        <c:auto val="1"/>
        <c:lblAlgn val="ctr"/>
        <c:lblOffset val="100"/>
        <c:noMultiLvlLbl val="0"/>
      </c:catAx>
      <c:valAx>
        <c:axId val="5446871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4686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INTLSTUD!$A$49</c:f>
              <c:strCache>
                <c:ptCount val="1"/>
                <c:pt idx="0">
                  <c:v>Newfoundland and Labrador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tx>
                <c:rich>
                  <a:bodyPr/>
                  <a:lstStyle/>
                  <a:p>
                    <a:fld id="{D08D8432-E1BD-40B8-B1AC-616562C43B4E}" type="VALUE">
                      <a:rPr lang="en-US">
                        <a:latin typeface="Arial" panose="020B0604020202020204" pitchFamily="34" charset="0"/>
                      </a:rPr>
                      <a:pPr/>
                      <a:t>[VALUE]</a:t>
                    </a:fld>
                    <a:endParaRPr lang="en-C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EFF-44EB-B570-95A98940F4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Helvetica Light" panose="020B0403020202020204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INTLSTUD!$B$48:$F$48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INTLSTUD!$B$49:$F$49</c:f>
              <c:numCache>
                <c:formatCode>_-* #,##0_-;\-* #,##0_-;_-* "-"??_-;_-@_-</c:formatCode>
                <c:ptCount val="5"/>
                <c:pt idx="0">
                  <c:v>41.524889371105267</c:v>
                </c:pt>
                <c:pt idx="1">
                  <c:v>45.067677069127697</c:v>
                </c:pt>
                <c:pt idx="2">
                  <c:v>49.909530695213071</c:v>
                </c:pt>
                <c:pt idx="3">
                  <c:v>56.3351877078561</c:v>
                </c:pt>
                <c:pt idx="4">
                  <c:v>65.229645934555606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FF-44EB-B570-95A98940F4B3}"/>
            </c:ext>
          </c:extLst>
        </c:ser>
        <c:ser>
          <c:idx val="1"/>
          <c:order val="1"/>
          <c:tx>
            <c:strRef>
              <c:f>INTLSTUD!$A$50</c:f>
              <c:strCache>
                <c:ptCount val="1"/>
                <c:pt idx="0">
                  <c:v>Nova Scotia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tx>
                <c:rich>
                  <a:bodyPr/>
                  <a:lstStyle/>
                  <a:p>
                    <a:fld id="{58AC90F8-B290-4373-94B3-D844DB69B4CA}" type="VALUE">
                      <a:rPr lang="en-US">
                        <a:latin typeface="Arial" panose="020B0604020202020204" pitchFamily="34" charset="0"/>
                      </a:rPr>
                      <a:pPr/>
                      <a:t>[VALUE]</a:t>
                    </a:fld>
                    <a:endParaRPr lang="en-C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EFF-44EB-B570-95A98940F4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Helvetica Light" panose="020B0403020202020204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INTLSTUD!$B$48:$F$48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INTLSTUD!$B$50:$F$50</c:f>
              <c:numCache>
                <c:formatCode>_-* #,##0_-;\-* #,##0_-;_-* "-"??_-;_-@_-</c:formatCode>
                <c:ptCount val="5"/>
                <c:pt idx="0">
                  <c:v>78.855342889938868</c:v>
                </c:pt>
                <c:pt idx="1">
                  <c:v>82.330105325682283</c:v>
                </c:pt>
                <c:pt idx="2">
                  <c:v>85.185095554402821</c:v>
                </c:pt>
                <c:pt idx="3">
                  <c:v>99.134966128191763</c:v>
                </c:pt>
                <c:pt idx="4">
                  <c:v>121.64979230899891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FF-44EB-B570-95A98940F4B3}"/>
            </c:ext>
          </c:extLst>
        </c:ser>
        <c:ser>
          <c:idx val="2"/>
          <c:order val="2"/>
          <c:tx>
            <c:strRef>
              <c:f>INTLSTUD!$A$51</c:f>
              <c:strCache>
                <c:ptCount val="1"/>
                <c:pt idx="0">
                  <c:v>New Brunswick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tx>
                <c:rich>
                  <a:bodyPr/>
                  <a:lstStyle/>
                  <a:p>
                    <a:fld id="{0A4F9B8F-62D9-40CD-AEB1-E5D16B782D67}" type="VALUE">
                      <a:rPr lang="en-US">
                        <a:latin typeface="Arial" panose="020B0604020202020204" pitchFamily="34" charset="0"/>
                      </a:rPr>
                      <a:pPr/>
                      <a:t>[VALUE]</a:t>
                    </a:fld>
                    <a:endParaRPr lang="en-C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EFF-44EB-B570-95A98940F4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Helvetica Light" panose="020B0403020202020204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INTLSTUD!$B$48:$F$48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INTLSTUD!$B$51:$F$51</c:f>
              <c:numCache>
                <c:formatCode>_-* #,##0_-;\-* #,##0_-;_-* "-"??_-;_-@_-</c:formatCode>
                <c:ptCount val="5"/>
                <c:pt idx="0">
                  <c:v>31.047306290374017</c:v>
                </c:pt>
                <c:pt idx="1">
                  <c:v>28.466627366214709</c:v>
                </c:pt>
                <c:pt idx="2">
                  <c:v>26.73580589544083</c:v>
                </c:pt>
                <c:pt idx="3">
                  <c:v>28.641066983517121</c:v>
                </c:pt>
                <c:pt idx="4">
                  <c:v>31.422697717767278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EFF-44EB-B570-95A98940F4B3}"/>
            </c:ext>
          </c:extLst>
        </c:ser>
        <c:ser>
          <c:idx val="3"/>
          <c:order val="3"/>
          <c:tx>
            <c:strRef>
              <c:f>INTLSTUD!$A$52</c:f>
              <c:strCache>
                <c:ptCount val="1"/>
                <c:pt idx="0">
                  <c:v>Prince Edward Island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tx>
                <c:rich>
                  <a:bodyPr/>
                  <a:lstStyle/>
                  <a:p>
                    <a:fld id="{C151D1AF-000D-4E9C-80C3-3D96CD747EF0}" type="VALUE">
                      <a:rPr lang="en-US">
                        <a:latin typeface="Arial" panose="020B0604020202020204" pitchFamily="34" charset="0"/>
                      </a:rPr>
                      <a:pPr/>
                      <a:t>[VALUE]</a:t>
                    </a:fld>
                    <a:endParaRPr lang="en-C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EFF-44EB-B570-95A98940F4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Helvetica Light" panose="020B0403020202020204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INTLSTUD!$B$48:$F$48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INTLSTUD!$B$52:$F$52</c:f>
              <c:numCache>
                <c:formatCode>_-* #,##0_-;\-* #,##0_-;_-* "-"??_-;_-@_-</c:formatCode>
                <c:ptCount val="5"/>
                <c:pt idx="0">
                  <c:v>51.748232396607307</c:v>
                </c:pt>
                <c:pt idx="1">
                  <c:v>60.829154447536553</c:v>
                </c:pt>
                <c:pt idx="2">
                  <c:v>66.984310520125192</c:v>
                </c:pt>
                <c:pt idx="3">
                  <c:v>75.789144702573182</c:v>
                </c:pt>
                <c:pt idx="4">
                  <c:v>87.73662446558393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EFF-44EB-B570-95A98940F4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5832584"/>
        <c:axId val="545863304"/>
      </c:lineChart>
      <c:catAx>
        <c:axId val="545832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Helvetica Light" panose="020B0403020202020204"/>
                <a:ea typeface="+mn-ea"/>
                <a:cs typeface="+mn-cs"/>
              </a:defRPr>
            </a:pPr>
            <a:endParaRPr lang="en-US"/>
          </a:p>
        </c:txPr>
        <c:crossAx val="545863304"/>
        <c:crosses val="autoZero"/>
        <c:auto val="1"/>
        <c:lblAlgn val="ctr"/>
        <c:lblOffset val="100"/>
        <c:noMultiLvlLbl val="0"/>
      </c:catAx>
      <c:valAx>
        <c:axId val="545863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Helvetica Light" panose="020B0403020202020204"/>
                <a:ea typeface="+mn-ea"/>
                <a:cs typeface="+mn-cs"/>
              </a:defRPr>
            </a:pPr>
            <a:endParaRPr lang="en-US"/>
          </a:p>
        </c:txPr>
        <c:crossAx val="545832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Helvetica Light" panose="020B0403020202020204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  <a:latin typeface="Helvetica Light" panose="020B0403020202020204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layout>
                <c:manualLayout>
                  <c:x val="-6.9092593012373582E-2"/>
                  <c:y val="-4.6104258245560546E-2"/>
                </c:manualLayout>
              </c:layout>
              <c:tx>
                <c:rich>
                  <a:bodyPr/>
                  <a:lstStyle/>
                  <a:p>
                    <a:fld id="{C201EA89-BEE9-4C93-A424-47F414398AF2}" type="VALUE">
                      <a:rPr lang="en-US">
                        <a:latin typeface="Arial" panose="020B0604020202020204" pitchFamily="34" charset="0"/>
                      </a:rPr>
                      <a:pPr/>
                      <a:t>[VALUE]</a:t>
                    </a:fld>
                    <a:endParaRPr lang="en-C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CA3D-4222-92B8-8781F4D51D09}"/>
                </c:ext>
              </c:extLst>
            </c:dLbl>
            <c:dLbl>
              <c:idx val="17"/>
              <c:layout>
                <c:manualLayout>
                  <c:x val="-9.8703704303390837E-3"/>
                  <c:y val="-4.8985774385908079E-2"/>
                </c:manualLayout>
              </c:layout>
              <c:tx>
                <c:rich>
                  <a:bodyPr/>
                  <a:lstStyle/>
                  <a:p>
                    <a:fld id="{9C77E66E-B499-42E4-A412-79155AD5FCD9}" type="VALUE">
                      <a:rPr lang="en-US">
                        <a:latin typeface="Arial" panose="020B0604020202020204" pitchFamily="34" charset="0"/>
                      </a:rPr>
                      <a:pPr/>
                      <a:t>[VALUE]</a:t>
                    </a:fld>
                    <a:endParaRPr lang="en-C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A3D-4222-92B8-8781F4D51D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Helvetica Light" panose="020B0403020202020204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Sheet1!$B$4:$S$4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</c:numCache>
            </c:numRef>
          </c:cat>
          <c:val>
            <c:numRef>
              <c:f>Sheet1!$B$5:$S$5</c:f>
              <c:numCache>
                <c:formatCode>_-"$"* #,##0_-;\-"$"* #,##0_-;_-"$"* "-"??_-;_-@_-</c:formatCode>
                <c:ptCount val="18"/>
                <c:pt idx="0">
                  <c:v>88.2</c:v>
                </c:pt>
                <c:pt idx="1">
                  <c:v>88.2</c:v>
                </c:pt>
                <c:pt idx="2">
                  <c:v>98.9</c:v>
                </c:pt>
                <c:pt idx="3">
                  <c:v>117.5</c:v>
                </c:pt>
                <c:pt idx="4">
                  <c:v>114.3</c:v>
                </c:pt>
                <c:pt idx="5">
                  <c:v>130.1</c:v>
                </c:pt>
                <c:pt idx="6">
                  <c:v>135</c:v>
                </c:pt>
                <c:pt idx="7">
                  <c:v>143.80000000000001</c:v>
                </c:pt>
                <c:pt idx="8">
                  <c:v>149.80000000000001</c:v>
                </c:pt>
                <c:pt idx="9">
                  <c:v>157.69999999999999</c:v>
                </c:pt>
                <c:pt idx="10">
                  <c:v>153.30000000000001</c:v>
                </c:pt>
                <c:pt idx="11">
                  <c:v>157</c:v>
                </c:pt>
                <c:pt idx="12">
                  <c:v>178.3</c:v>
                </c:pt>
                <c:pt idx="13">
                  <c:v>179</c:v>
                </c:pt>
                <c:pt idx="14">
                  <c:v>182</c:v>
                </c:pt>
                <c:pt idx="15">
                  <c:v>182.5</c:v>
                </c:pt>
                <c:pt idx="16">
                  <c:v>187</c:v>
                </c:pt>
                <c:pt idx="17">
                  <c:v>186.9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3D-4222-92B8-8781F4D51D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2985096"/>
        <c:axId val="544664712"/>
      </c:lineChart>
      <c:catAx>
        <c:axId val="80298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Helvetica Light" panose="020B0403020202020204"/>
                <a:ea typeface="+mn-ea"/>
                <a:cs typeface="+mn-cs"/>
              </a:defRPr>
            </a:pPr>
            <a:endParaRPr lang="en-US"/>
          </a:p>
        </c:txPr>
        <c:crossAx val="544664712"/>
        <c:crosses val="autoZero"/>
        <c:auto val="1"/>
        <c:lblAlgn val="ctr"/>
        <c:lblOffset val="100"/>
        <c:noMultiLvlLbl val="0"/>
      </c:catAx>
      <c:valAx>
        <c:axId val="544664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Helvetica Light" panose="020B0403020202020204"/>
                <a:ea typeface="+mn-ea"/>
                <a:cs typeface="+mn-cs"/>
              </a:defRPr>
            </a:pPr>
            <a:endParaRPr lang="en-US"/>
          </a:p>
        </c:txPr>
        <c:crossAx val="802985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  <a:latin typeface="Helvetica Light" panose="020B0403020202020204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661-4DB5-8F1C-EA4F8FD94F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Helvetica Light" panose="020B0403020202020204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Sheet5!$B$120:$B$129</c:f>
              <c:strCache>
                <c:ptCount val="10"/>
                <c:pt idx="0">
                  <c:v>NB</c:v>
                </c:pt>
                <c:pt idx="1">
                  <c:v>MB</c:v>
                </c:pt>
                <c:pt idx="2">
                  <c:v>QC</c:v>
                </c:pt>
                <c:pt idx="3">
                  <c:v>PE</c:v>
                </c:pt>
                <c:pt idx="4">
                  <c:v>AB</c:v>
                </c:pt>
                <c:pt idx="5">
                  <c:v>BC</c:v>
                </c:pt>
                <c:pt idx="6">
                  <c:v>ON</c:v>
                </c:pt>
                <c:pt idx="7">
                  <c:v>SK</c:v>
                </c:pt>
                <c:pt idx="8">
                  <c:v>NS</c:v>
                </c:pt>
                <c:pt idx="9">
                  <c:v>NL</c:v>
                </c:pt>
              </c:strCache>
            </c:strRef>
          </c:cat>
          <c:val>
            <c:numRef>
              <c:f>Sheet5!$C$120:$C$129</c:f>
              <c:numCache>
                <c:formatCode>_-"$"* #,##0_-;\-"$"* #,##0_-;_-"$"* "-"??_-;_-@_-</c:formatCode>
                <c:ptCount val="10"/>
                <c:pt idx="0">
                  <c:v>709.54092572390687</c:v>
                </c:pt>
                <c:pt idx="1">
                  <c:v>834.93238894845069</c:v>
                </c:pt>
                <c:pt idx="2">
                  <c:v>855.64078156981611</c:v>
                </c:pt>
                <c:pt idx="3">
                  <c:v>893.32222106469419</c:v>
                </c:pt>
                <c:pt idx="4">
                  <c:v>908.45232694703986</c:v>
                </c:pt>
                <c:pt idx="5">
                  <c:v>916.66550027293613</c:v>
                </c:pt>
                <c:pt idx="6">
                  <c:v>991.44850262369539</c:v>
                </c:pt>
                <c:pt idx="7">
                  <c:v>1000.964764595719</c:v>
                </c:pt>
                <c:pt idx="8">
                  <c:v>1116.8316831683167</c:v>
                </c:pt>
                <c:pt idx="9">
                  <c:v>1147.2515429867353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61-4DB5-8F1C-EA4F8FD94F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35898992"/>
        <c:axId val="1235906032"/>
      </c:barChart>
      <c:catAx>
        <c:axId val="1235898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Helvetica Light" panose="020B0403020202020204"/>
                <a:ea typeface="+mn-ea"/>
                <a:cs typeface="+mn-cs"/>
              </a:defRPr>
            </a:pPr>
            <a:endParaRPr lang="en-US"/>
          </a:p>
        </c:txPr>
        <c:crossAx val="1235906032"/>
        <c:crosses val="autoZero"/>
        <c:auto val="1"/>
        <c:lblAlgn val="ctr"/>
        <c:lblOffset val="100"/>
        <c:noMultiLvlLbl val="0"/>
      </c:catAx>
      <c:valAx>
        <c:axId val="1235906032"/>
        <c:scaling>
          <c:orientation val="minMax"/>
        </c:scaling>
        <c:delete val="1"/>
        <c:axPos val="b"/>
        <c:numFmt formatCode="_-&quot;$&quot;* #,##0_-;\-&quot;$&quot;* #,##0_-;_-&quot;$&quot;* &quot;-&quot;??_-;_-@_-" sourceLinked="1"/>
        <c:majorTickMark val="none"/>
        <c:minorTickMark val="none"/>
        <c:tickLblPos val="nextTo"/>
        <c:crossAx val="1235898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>
          <a:solidFill>
            <a:schemeClr val="tx1"/>
          </a:solidFill>
          <a:latin typeface="Helvetica Light" panose="020B0403020202020204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Sheet11!$B$95</c:f>
              <c:strCache>
                <c:ptCount val="1"/>
                <c:pt idx="0">
                  <c:v>Canada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Sheet11!$C$94:$D$94</c:f>
              <c:numCache>
                <c:formatCode>General</c:formatCode>
                <c:ptCount val="2"/>
                <c:pt idx="0">
                  <c:v>2001</c:v>
                </c:pt>
                <c:pt idx="1">
                  <c:v>2018</c:v>
                </c:pt>
              </c:numCache>
            </c:numRef>
          </c:cat>
          <c:val>
            <c:numRef>
              <c:f>Sheet11!$C$95:$D$95</c:f>
              <c:numCache>
                <c:formatCode>#,##0</c:formatCode>
                <c:ptCount val="2"/>
                <c:pt idx="0">
                  <c:v>237.54962277285469</c:v>
                </c:pt>
                <c:pt idx="1">
                  <c:v>232.13461651722778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F6-44C3-9FD7-AF888EFFAD88}"/>
            </c:ext>
          </c:extLst>
        </c:ser>
        <c:ser>
          <c:idx val="1"/>
          <c:order val="1"/>
          <c:tx>
            <c:strRef>
              <c:f>Sheet11!$B$96</c:f>
              <c:strCache>
                <c:ptCount val="1"/>
                <c:pt idx="0">
                  <c:v>New Brunswick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Sheet11!$C$94:$D$94</c:f>
              <c:numCache>
                <c:formatCode>General</c:formatCode>
                <c:ptCount val="2"/>
                <c:pt idx="0">
                  <c:v>2001</c:v>
                </c:pt>
                <c:pt idx="1">
                  <c:v>2018</c:v>
                </c:pt>
              </c:numCache>
            </c:numRef>
          </c:cat>
          <c:val>
            <c:numRef>
              <c:f>Sheet11!$C$96:$D$96</c:f>
              <c:numCache>
                <c:formatCode>#,##0</c:formatCode>
                <c:ptCount val="2"/>
                <c:pt idx="0">
                  <c:v>236.68763102725367</c:v>
                </c:pt>
                <c:pt idx="1">
                  <c:v>335.59875665138821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F6-44C3-9FD7-AF888EFFA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3857544"/>
        <c:axId val="653860104"/>
      </c:barChart>
      <c:catAx>
        <c:axId val="65385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860104"/>
        <c:crosses val="autoZero"/>
        <c:auto val="1"/>
        <c:lblAlgn val="ctr"/>
        <c:lblOffset val="100"/>
        <c:noMultiLvlLbl val="0"/>
      </c:catAx>
      <c:valAx>
        <c:axId val="6538601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653857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E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6A799-5378-C343-92B9-B6C16346C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061251"/>
            <a:ext cx="10485783" cy="1114632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404E802-BB38-7D44-B10A-12F764E62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267959"/>
            <a:ext cx="10485783" cy="701605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09025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549E2ED-0D81-924D-BC03-89E692BBA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061251"/>
            <a:ext cx="10485783" cy="1114632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EE5A6DC-89C4-1C46-930F-BD069AB0F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267959"/>
            <a:ext cx="10485783" cy="70160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69757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Re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356ABEB-2784-844E-8E53-E524C75FA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061251"/>
            <a:ext cx="10485783" cy="1114632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90EE3-1E45-FC45-88B3-755CC8B78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267959"/>
            <a:ext cx="10485783" cy="70160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34338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tle - Yellow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544CA32-ADCF-3942-B724-BC290D320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061251"/>
            <a:ext cx="10485783" cy="1114632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8C21807-54F8-CD48-8C7C-1B2581E20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267959"/>
            <a:ext cx="10485783" cy="70160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91804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75A3-F164-0F49-9E32-33B55349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88" y="1242455"/>
            <a:ext cx="10764795" cy="1325563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EBF3760-E79F-7548-91EF-32E71E1DBB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7075" y="2930769"/>
            <a:ext cx="10764838" cy="3212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81633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F82BE-62BF-3043-8BC2-139EBF432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576" y="1594492"/>
            <a:ext cx="4930817" cy="98807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O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E17087-315F-CB4F-9A8D-97FCBBD26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09719" y="0"/>
            <a:ext cx="5478634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AE7AF-5D16-E94B-8A8A-2AA1AE771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8576" y="2940908"/>
            <a:ext cx="4930817" cy="285346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207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pons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FB2C76-D041-7C43-B704-68954592F667}"/>
              </a:ext>
            </a:extLst>
          </p:cNvPr>
          <p:cNvSpPr txBox="1"/>
          <p:nvPr userDrawn="1"/>
        </p:nvSpPr>
        <p:spPr>
          <a:xfrm>
            <a:off x="3113903" y="642551"/>
            <a:ext cx="5189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1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 / PRÉSENTÉ PAR</a:t>
            </a:r>
            <a:endParaRPr lang="en-CO" sz="1600" spc="100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2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26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53814-5AB0-AD45-81FC-9927152B0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D983C-E41B-0143-B223-39DFCD977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0852B-5F63-8245-961A-CE90E4F1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AC8812-9BBD-8E46-AEC1-709D9054E233}" type="datetimeFigureOut">
              <a:rPr lang="en-CO" smtClean="0"/>
              <a:t>06/04/2020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95B01-4A20-4543-B91C-853350F8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D6732-1F29-3D4C-BA09-61533DC5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64955F-D94D-624B-9A7A-44EC57F5348D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12748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0AE40-7B3F-6049-9524-790BB6C99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10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763DB-3E71-EB4C-9BBA-2B33D3994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6154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249542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1" r:id="rId4"/>
    <p:sldLayoutId id="2147483654" r:id="rId5"/>
    <p:sldLayoutId id="2147483657" r:id="rId6"/>
    <p:sldLayoutId id="2147483655" r:id="rId7"/>
    <p:sldLayoutId id="2147483662" r:id="rId8"/>
    <p:sldLayoutId id="214748365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00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6934C-7CF0-3243-8ACB-C07FA8811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257006"/>
            <a:ext cx="10485783" cy="1393372"/>
          </a:xfrm>
        </p:spPr>
        <p:txBody>
          <a:bodyPr>
            <a:normAutofit/>
          </a:bodyPr>
          <a:lstStyle/>
          <a:p>
            <a:r>
              <a:rPr lang="en-US" sz="4000" dirty="0"/>
              <a:t>New Brunswick’s post-secondary education and training sector post-Covid-19</a:t>
            </a:r>
            <a:endParaRPr lang="en-CO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442A55-3DA2-0641-851D-301422D4856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54765" y="4830666"/>
            <a:ext cx="10485783" cy="46816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 key asset in support of economic growth</a:t>
            </a:r>
            <a:endParaRPr lang="en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7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72170-0760-4C36-B37D-E45FCEC7D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388" y="85629"/>
            <a:ext cx="6992249" cy="811169"/>
          </a:xfrm>
          <a:noFill/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CA" sz="3200" dirty="0">
                <a:solidFill>
                  <a:srgbClr val="000050"/>
                </a:solidFill>
              </a:rPr>
              <a:t>Total college enrolment relative to the population aged 18-24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C9F5CC-CCF1-436A-84FA-4F27DEB2EB1C}"/>
              </a:ext>
            </a:extLst>
          </p:cNvPr>
          <p:cNvSpPr/>
          <p:nvPr/>
        </p:nvSpPr>
        <p:spPr>
          <a:xfrm>
            <a:off x="3318097" y="6520494"/>
            <a:ext cx="87425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*Domestic and foreign students. Source: Statistics Canada Tables 37-10-0018-0 and 17-10-0005-01.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E360C9-E177-4423-99EB-94CDCDF49907}"/>
              </a:ext>
            </a:extLst>
          </p:cNvPr>
          <p:cNvSpPr txBox="1"/>
          <p:nvPr/>
        </p:nvSpPr>
        <p:spPr>
          <a:xfrm>
            <a:off x="142089" y="1877252"/>
            <a:ext cx="3572661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2000" dirty="0">
                <a:latin typeface="Arial" panose="020B0604020202020204" pitchFamily="34" charset="0"/>
              </a:rPr>
              <a:t>New Brunswick has always had a well below average number of college students as a share of the 18-24 population compared to the country overall.</a:t>
            </a:r>
          </a:p>
          <a:p>
            <a:pPr>
              <a:lnSpc>
                <a:spcPct val="150000"/>
              </a:lnSpc>
            </a:pPr>
            <a:endParaRPr lang="en-CA" sz="20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CA" sz="2000" dirty="0">
                <a:latin typeface="Arial" panose="020B0604020202020204" pitchFamily="34" charset="0"/>
              </a:rPr>
              <a:t>In recent years the gap has been narrowing slightly. 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C53D487-8749-4D32-B4F5-D3036EEF72F1}"/>
              </a:ext>
            </a:extLst>
          </p:cNvPr>
          <p:cNvCxnSpPr/>
          <p:nvPr/>
        </p:nvCxnSpPr>
        <p:spPr>
          <a:xfrm>
            <a:off x="4169930" y="1407931"/>
            <a:ext cx="0" cy="4793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536802-5672-4568-B9B2-BA19ECB343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6505327"/>
              </p:ext>
            </p:extLst>
          </p:nvPr>
        </p:nvGraphicFramePr>
        <p:xfrm>
          <a:off x="4441374" y="1407931"/>
          <a:ext cx="7680950" cy="4793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8143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328FA-4464-4978-BDA5-92BFC278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4948" y="85629"/>
            <a:ext cx="8545689" cy="811169"/>
          </a:xfrm>
          <a:noFill/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CA" sz="3200" dirty="0">
                <a:solidFill>
                  <a:srgbClr val="000050"/>
                </a:solidFill>
              </a:rPr>
              <a:t>Full-time Visa students, per 10,000 population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670752-F71F-468A-913C-D34DEAF2CCD6}"/>
              </a:ext>
            </a:extLst>
          </p:cNvPr>
          <p:cNvSpPr/>
          <p:nvPr/>
        </p:nvSpPr>
        <p:spPr>
          <a:xfrm>
            <a:off x="8604223" y="6550223"/>
            <a:ext cx="35616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Source: Association of Atlantic Universities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730D9C7-2949-4482-9BD2-F17A7A7A60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827298"/>
              </p:ext>
            </p:extLst>
          </p:nvPr>
        </p:nvGraphicFramePr>
        <p:xfrm>
          <a:off x="4276724" y="1407931"/>
          <a:ext cx="7915275" cy="4945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63A1AAE-C3C4-4E2F-B060-54A48C792DF5}"/>
              </a:ext>
            </a:extLst>
          </p:cNvPr>
          <p:cNvSpPr txBox="1"/>
          <p:nvPr/>
        </p:nvSpPr>
        <p:spPr>
          <a:xfrm>
            <a:off x="142089" y="1877252"/>
            <a:ext cx="3572661" cy="372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2000" dirty="0">
                <a:latin typeface="Arial" panose="020B0604020202020204" pitchFamily="34" charset="0"/>
              </a:rPr>
              <a:t>The number of full-time Visa students at NB universities has remained at a similar level in recent years. By contrast, the number enrolled in NL is up 55%, NS +60% and PEI +84% in 2019 compared to 2015.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4916F12-750F-4D26-AF43-B98D9B23FC16}"/>
              </a:ext>
            </a:extLst>
          </p:cNvPr>
          <p:cNvCxnSpPr/>
          <p:nvPr/>
        </p:nvCxnSpPr>
        <p:spPr>
          <a:xfrm>
            <a:off x="4169930" y="1407931"/>
            <a:ext cx="0" cy="4793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803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70DA3-686F-4D79-BA41-E8E62B903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7481" y="85629"/>
            <a:ext cx="7893156" cy="811169"/>
          </a:xfrm>
          <a:noFill/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CA" sz="3200" dirty="0">
                <a:solidFill>
                  <a:srgbClr val="000050"/>
                </a:solidFill>
              </a:rPr>
              <a:t>R&amp;D spending in the higher education sector, New Brunswick ($millions)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18E2C-4A9F-41D8-B5AA-4B3EC3575868}"/>
              </a:ext>
            </a:extLst>
          </p:cNvPr>
          <p:cNvSpPr txBox="1">
            <a:spLocks/>
          </p:cNvSpPr>
          <p:nvPr/>
        </p:nvSpPr>
        <p:spPr>
          <a:xfrm>
            <a:off x="-1" y="1344333"/>
            <a:ext cx="12060638" cy="46311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sz="2200" dirty="0">
                <a:latin typeface="Arial" panose="020B0604020202020204" pitchFamily="34" charset="0"/>
              </a:rPr>
              <a:t>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en-US" sz="20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2400"/>
              </a:spcBef>
            </a:pPr>
            <a:endParaRPr lang="en-CA" sz="2400" dirty="0"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81C7DA-4E5E-47A7-B589-44229E679CC5}"/>
              </a:ext>
            </a:extLst>
          </p:cNvPr>
          <p:cNvSpPr/>
          <p:nvPr/>
        </p:nvSpPr>
        <p:spPr>
          <a:xfrm>
            <a:off x="1965298" y="6322226"/>
            <a:ext cx="87026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Source: Statistics Canada Table 27-10-0025-01. Provincial estimates of research and development expenditures in the higher education sector.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926C45-DAA8-4EDF-956C-579E1DA00F8F}"/>
              </a:ext>
            </a:extLst>
          </p:cNvPr>
          <p:cNvSpPr txBox="1"/>
          <p:nvPr/>
        </p:nvSpPr>
        <p:spPr>
          <a:xfrm>
            <a:off x="142090" y="1877252"/>
            <a:ext cx="3863042" cy="372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2000" dirty="0">
                <a:latin typeface="Arial" panose="020B0604020202020204" pitchFamily="34" charset="0"/>
              </a:rPr>
              <a:t>After a number of years of moderate growth, R&amp;D spending in higher education has levelled off in New Brunswick since 2013.</a:t>
            </a:r>
          </a:p>
          <a:p>
            <a:pPr>
              <a:lnSpc>
                <a:spcPct val="150000"/>
              </a:lnSpc>
            </a:pPr>
            <a:r>
              <a:rPr lang="en-CA" sz="2000" dirty="0">
                <a:latin typeface="Arial" panose="020B0604020202020204" pitchFamily="34" charset="0"/>
              </a:rPr>
              <a:t>On a per capita basis, NB ranks last in Canada among the provinces.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C8D8E8-AA0B-4E57-B721-312526AD5086}"/>
              </a:ext>
            </a:extLst>
          </p:cNvPr>
          <p:cNvCxnSpPr/>
          <p:nvPr/>
        </p:nvCxnSpPr>
        <p:spPr>
          <a:xfrm>
            <a:off x="4167481" y="1344333"/>
            <a:ext cx="0" cy="4793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A2BB452-F0FD-41EC-9E08-55AF99AEC0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010825"/>
              </p:ext>
            </p:extLst>
          </p:nvPr>
        </p:nvGraphicFramePr>
        <p:xfrm>
          <a:off x="4329832" y="1665513"/>
          <a:ext cx="7720075" cy="4407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0219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CD07B-73CE-4FCF-B0CE-0C663C98F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5006" y="85629"/>
            <a:ext cx="5755631" cy="811169"/>
          </a:xfrm>
          <a:noFill/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CA" sz="2800" dirty="0">
                <a:solidFill>
                  <a:srgbClr val="000050"/>
                </a:solidFill>
              </a:rPr>
              <a:t>Real GDP contribution per capita, universities sector (2018)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039D09-5E41-48B0-90F5-D005D582CC67}"/>
              </a:ext>
            </a:extLst>
          </p:cNvPr>
          <p:cNvSpPr/>
          <p:nvPr/>
        </p:nvSpPr>
        <p:spPr>
          <a:xfrm>
            <a:off x="8604223" y="6550223"/>
            <a:ext cx="3991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Source: Statistics Canada Table  36-10-0402-01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BBEB91-A7C0-42F5-A3CD-572FE3EA616B}"/>
              </a:ext>
            </a:extLst>
          </p:cNvPr>
          <p:cNvSpPr txBox="1"/>
          <p:nvPr/>
        </p:nvSpPr>
        <p:spPr>
          <a:xfrm>
            <a:off x="142088" y="1877253"/>
            <a:ext cx="4987257" cy="2804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2000" dirty="0">
                <a:latin typeface="Arial" panose="020B0604020202020204" pitchFamily="34" charset="0"/>
              </a:rPr>
              <a:t>New Brunswick generates less GDP per capita from the universities sector than all other provinces (2018).</a:t>
            </a:r>
          </a:p>
          <a:p>
            <a:pPr>
              <a:lnSpc>
                <a:spcPct val="150000"/>
              </a:lnSpc>
            </a:pPr>
            <a:endParaRPr lang="en-CA" sz="20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CA" sz="2000" dirty="0">
                <a:latin typeface="Arial" panose="020B0604020202020204" pitchFamily="34" charset="0"/>
              </a:rPr>
              <a:t>Twenty years ago, NB ranked higher than QC, PEI, ONT, MB and BC.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33B8909-A2BC-418F-9C75-EA848942C71C}"/>
              </a:ext>
            </a:extLst>
          </p:cNvPr>
          <p:cNvCxnSpPr/>
          <p:nvPr/>
        </p:nvCxnSpPr>
        <p:spPr>
          <a:xfrm>
            <a:off x="6096000" y="1181818"/>
            <a:ext cx="0" cy="4793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12E1B2A-7A06-4489-8803-EC2CA3B091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039174"/>
              </p:ext>
            </p:extLst>
          </p:nvPr>
        </p:nvGraphicFramePr>
        <p:xfrm>
          <a:off x="6366699" y="1471530"/>
          <a:ext cx="5755631" cy="4631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2651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CD07B-73CE-4FCF-B0CE-0C663C98F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5006" y="85629"/>
            <a:ext cx="5755631" cy="811169"/>
          </a:xfrm>
          <a:noFill/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CA" sz="2800" dirty="0">
                <a:solidFill>
                  <a:srgbClr val="000050"/>
                </a:solidFill>
              </a:rPr>
              <a:t>Employment in the universities sector per 1,000 enrolled students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039D09-5E41-48B0-90F5-D005D582CC67}"/>
              </a:ext>
            </a:extLst>
          </p:cNvPr>
          <p:cNvSpPr/>
          <p:nvPr/>
        </p:nvSpPr>
        <p:spPr>
          <a:xfrm>
            <a:off x="6541799" y="6551623"/>
            <a:ext cx="56502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Source: Statistics Canada Tables 14-10-0202-01 and 37-10-0018-01.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BBEB91-A7C0-42F5-A3CD-572FE3EA616B}"/>
              </a:ext>
            </a:extLst>
          </p:cNvPr>
          <p:cNvSpPr txBox="1"/>
          <p:nvPr/>
        </p:nvSpPr>
        <p:spPr>
          <a:xfrm>
            <a:off x="142088" y="1877253"/>
            <a:ext cx="5692652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2000" dirty="0">
                <a:latin typeface="Arial" panose="020B0604020202020204" pitchFamily="34" charset="0"/>
              </a:rPr>
              <a:t>Among provinces with published data, New Brunswick’s universities have the highest worker-to-enrolled student ratio in Canada (336 workers per 1,000 enrolled students).</a:t>
            </a:r>
          </a:p>
          <a:p>
            <a:pPr>
              <a:lnSpc>
                <a:spcPct val="150000"/>
              </a:lnSpc>
            </a:pPr>
            <a:endParaRPr lang="en-CA" sz="20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CA" sz="2000" dirty="0">
                <a:latin typeface="Arial" panose="020B0604020202020204" pitchFamily="34" charset="0"/>
              </a:rPr>
              <a:t>This ratio has increased by 42% since 2001 while declining slightly across the country.</a:t>
            </a:r>
          </a:p>
          <a:p>
            <a:pPr>
              <a:lnSpc>
                <a:spcPct val="150000"/>
              </a:lnSpc>
            </a:pPr>
            <a:endParaRPr lang="en-CA" sz="20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CA" sz="2000" dirty="0">
                <a:latin typeface="Arial" panose="020B0604020202020204" pitchFamily="34" charset="0"/>
              </a:rPr>
              <a:t>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33B8909-A2BC-418F-9C75-EA848942C71C}"/>
              </a:ext>
            </a:extLst>
          </p:cNvPr>
          <p:cNvCxnSpPr/>
          <p:nvPr/>
        </p:nvCxnSpPr>
        <p:spPr>
          <a:xfrm>
            <a:off x="6096000" y="1181818"/>
            <a:ext cx="0" cy="4793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3244664-55C0-491C-8397-255564762F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756680"/>
              </p:ext>
            </p:extLst>
          </p:nvPr>
        </p:nvGraphicFramePr>
        <p:xfrm>
          <a:off x="6258778" y="1496292"/>
          <a:ext cx="5933219" cy="4793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2519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CD07B-73CE-4FCF-B0CE-0C663C98F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3856" y="85629"/>
            <a:ext cx="6826782" cy="811169"/>
          </a:xfrm>
          <a:noFill/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CA" sz="2800" dirty="0">
                <a:solidFill>
                  <a:srgbClr val="000050"/>
                </a:solidFill>
              </a:rPr>
              <a:t>Real GDP contribution per capita: Other education and training services (2018)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039D09-5E41-48B0-90F5-D005D582CC67}"/>
              </a:ext>
            </a:extLst>
          </p:cNvPr>
          <p:cNvSpPr/>
          <p:nvPr/>
        </p:nvSpPr>
        <p:spPr>
          <a:xfrm>
            <a:off x="6727768" y="6334780"/>
            <a:ext cx="5650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*includes </a:t>
            </a:r>
            <a:r>
              <a:rPr lang="en-CA" sz="1400" dirty="0">
                <a:latin typeface="Arial" panose="020B0604020202020204" pitchFamily="34" charset="0"/>
              </a:rPr>
              <a:t>private colleges and training providers.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Source: Statistics Canada Tables 36-10-0402-01 and 17-10-0005-01.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33B8909-A2BC-418F-9C75-EA848942C71C}"/>
              </a:ext>
            </a:extLst>
          </p:cNvPr>
          <p:cNvCxnSpPr/>
          <p:nvPr/>
        </p:nvCxnSpPr>
        <p:spPr>
          <a:xfrm>
            <a:off x="6096000" y="1181818"/>
            <a:ext cx="0" cy="4793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BED8298-A8F4-4C18-A488-61BE4E74F7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291282"/>
              </p:ext>
            </p:extLst>
          </p:nvPr>
        </p:nvGraphicFramePr>
        <p:xfrm>
          <a:off x="6237106" y="1465218"/>
          <a:ext cx="5836170" cy="4793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338ADAF-8BDD-408E-90D2-2F6961A98C72}"/>
              </a:ext>
            </a:extLst>
          </p:cNvPr>
          <p:cNvSpPr txBox="1"/>
          <p:nvPr/>
        </p:nvSpPr>
        <p:spPr>
          <a:xfrm>
            <a:off x="-2" y="1344333"/>
            <a:ext cx="5660567" cy="4219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  <a:spcAft>
                <a:spcPts val="1800"/>
              </a:spcAft>
            </a:pPr>
            <a:r>
              <a:rPr lang="en-CA" sz="2000" dirty="0">
                <a:latin typeface="Arial" panose="020B0604020202020204" pitchFamily="34" charset="0"/>
              </a:rPr>
              <a:t>The private colleges and training sector* is relatively small generating $89.5 million in real GDP in 2018 – 86% less than the universities sector.</a:t>
            </a:r>
          </a:p>
          <a:p>
            <a:pPr>
              <a:lnSpc>
                <a:spcPts val="2700"/>
              </a:lnSpc>
              <a:spcAft>
                <a:spcPts val="1800"/>
              </a:spcAft>
            </a:pPr>
            <a:r>
              <a:rPr lang="en-CA" sz="2000" dirty="0">
                <a:latin typeface="Arial" panose="020B0604020202020204" pitchFamily="34" charset="0"/>
              </a:rPr>
              <a:t>Adjusted for population size, the sector generates more GDP than six other provinces.</a:t>
            </a:r>
          </a:p>
          <a:p>
            <a:pPr>
              <a:lnSpc>
                <a:spcPts val="2700"/>
              </a:lnSpc>
              <a:spcAft>
                <a:spcPts val="1800"/>
              </a:spcAft>
            </a:pPr>
            <a:r>
              <a:rPr lang="en-CA" sz="2000" dirty="0">
                <a:latin typeface="Arial" panose="020B0604020202020204" pitchFamily="34" charset="0"/>
              </a:rPr>
              <a:t>The sector’s GDP per capita has declined slightly over the past 10 years while rising in most other provinces. </a:t>
            </a:r>
          </a:p>
          <a:p>
            <a:pPr>
              <a:lnSpc>
                <a:spcPts val="2700"/>
              </a:lnSpc>
              <a:spcAft>
                <a:spcPts val="1800"/>
              </a:spcAft>
            </a:pPr>
            <a:endParaRPr lang="en-CA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11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6E63E44-9045-E640-955B-08A6F5AC05B3}"/>
              </a:ext>
            </a:extLst>
          </p:cNvPr>
          <p:cNvSpPr txBox="1">
            <a:spLocks/>
          </p:cNvSpPr>
          <p:nvPr/>
        </p:nvSpPr>
        <p:spPr>
          <a:xfrm>
            <a:off x="851452" y="3061250"/>
            <a:ext cx="10485783" cy="12494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Example: STEM enrolments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1770294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B19A-6E11-4E80-B711-A2504BB3A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5422" y="216258"/>
            <a:ext cx="8995216" cy="811169"/>
          </a:xfrm>
          <a:noFill/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rgbClr val="000050"/>
                </a:solidFill>
              </a:rPr>
              <a:t>STEM-enrolment per capita, by year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BAFBEA-254D-4716-B5A9-0460DF8A2AD0}"/>
              </a:ext>
            </a:extLst>
          </p:cNvPr>
          <p:cNvSpPr txBox="1"/>
          <p:nvPr/>
        </p:nvSpPr>
        <p:spPr>
          <a:xfrm>
            <a:off x="4049486" y="6246813"/>
            <a:ext cx="8325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Includes enrolment in physical and life sciences and technologies;  mathematics, computer and information sciences; and architecture, engineering and related technologies.  Source: 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37-10-0018-0.</a:t>
            </a:r>
            <a:endParaRPr lang="en-US" sz="1400" dirty="0">
              <a:latin typeface="+mj-lt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4B9A1ED-536C-40AB-AE38-9DE1504190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3967373"/>
              </p:ext>
            </p:extLst>
          </p:nvPr>
        </p:nvGraphicFramePr>
        <p:xfrm>
          <a:off x="75413" y="1941922"/>
          <a:ext cx="5559030" cy="4204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EA61C69-3712-46C5-A628-EC2A16944E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3452500"/>
              </p:ext>
            </p:extLst>
          </p:nvPr>
        </p:nvGraphicFramePr>
        <p:xfrm>
          <a:off x="5959208" y="1941922"/>
          <a:ext cx="6101425" cy="4117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FED42C7-7C01-4ADF-8DDB-DF138E9D1ACB}"/>
              </a:ext>
            </a:extLst>
          </p:cNvPr>
          <p:cNvCxnSpPr/>
          <p:nvPr/>
        </p:nvCxnSpPr>
        <p:spPr>
          <a:xfrm>
            <a:off x="5760509" y="1266246"/>
            <a:ext cx="0" cy="4793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5A86AEB-73C5-45B5-B391-4F95FE6B6C70}"/>
              </a:ext>
            </a:extLst>
          </p:cNvPr>
          <p:cNvSpPr txBox="1"/>
          <p:nvPr/>
        </p:nvSpPr>
        <p:spPr>
          <a:xfrm>
            <a:off x="1649691" y="1366887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/>
              <a:t>College-level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579778-2125-4569-84DC-63D4E661BFB1}"/>
              </a:ext>
            </a:extLst>
          </p:cNvPr>
          <p:cNvSpPr txBox="1"/>
          <p:nvPr/>
        </p:nvSpPr>
        <p:spPr>
          <a:xfrm>
            <a:off x="7920087" y="1366887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/>
              <a:t>University-level</a:t>
            </a:r>
          </a:p>
        </p:txBody>
      </p:sp>
    </p:spTree>
    <p:extLst>
      <p:ext uri="{BB962C8B-B14F-4D97-AF65-F5344CB8AC3E}">
        <p14:creationId xmlns:p14="http://schemas.microsoft.com/office/powerpoint/2010/main" val="214117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6E63E44-9045-E640-955B-08A6F5AC05B3}"/>
              </a:ext>
            </a:extLst>
          </p:cNvPr>
          <p:cNvSpPr txBox="1">
            <a:spLocks/>
          </p:cNvSpPr>
          <p:nvPr/>
        </p:nvSpPr>
        <p:spPr>
          <a:xfrm>
            <a:off x="851452" y="3061250"/>
            <a:ext cx="10485783" cy="124949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What should we want from our PSE sector?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2934552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3592-FAB9-8940-B97D-7355CAB6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1256" y="330592"/>
            <a:ext cx="6980743" cy="784106"/>
          </a:xfrm>
        </p:spPr>
        <p:txBody>
          <a:bodyPr/>
          <a:lstStyle/>
          <a:p>
            <a:r>
              <a:rPr lang="en-US" dirty="0"/>
              <a:t>What do we want from PSE?</a:t>
            </a:r>
            <a:endParaRPr lang="en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3DFDC-81A4-B042-9471-0CDD7DD370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" y="1481052"/>
            <a:ext cx="12035246" cy="45539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>
                <a:solidFill>
                  <a:schemeClr val="tx1"/>
                </a:solidFill>
              </a:rPr>
              <a:t>As New Brunswick’s economy has stagnated since the 2008 recession, so has the PSE sector (enrolments, GDP contribution, R&amp;D, etc.).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>
                <a:solidFill>
                  <a:schemeClr val="tx1"/>
                </a:solidFill>
              </a:rPr>
              <a:t>What is the role of PSE – universities, colleges and the private training sector – to help get the province back on a strong footing?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2000" dirty="0">
                <a:solidFill>
                  <a:schemeClr val="tx1"/>
                </a:solidFill>
              </a:rPr>
              <a:t>Be attractive to domestic and international students. 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2000" dirty="0">
                <a:solidFill>
                  <a:schemeClr val="tx1"/>
                </a:solidFill>
              </a:rPr>
              <a:t>Be more strongly linked to shorter-term labour market demand. 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2000" dirty="0">
                <a:solidFill>
                  <a:schemeClr val="tx1"/>
                </a:solidFill>
              </a:rPr>
              <a:t>Bolster its role as a catalyst for R&amp;D, innovation and entrepreneurship.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2000" dirty="0">
                <a:solidFill>
                  <a:schemeClr val="tx1"/>
                </a:solidFill>
              </a:rPr>
              <a:t>Significantly expand its attraction of international students to ensure the local talent pipeline is large enough to support increasing labour market demand.</a:t>
            </a:r>
          </a:p>
        </p:txBody>
      </p:sp>
    </p:spTree>
    <p:extLst>
      <p:ext uri="{BB962C8B-B14F-4D97-AF65-F5344CB8AC3E}">
        <p14:creationId xmlns:p14="http://schemas.microsoft.com/office/powerpoint/2010/main" val="85646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6E63E44-9045-E640-955B-08A6F5AC05B3}"/>
              </a:ext>
            </a:extLst>
          </p:cNvPr>
          <p:cNvSpPr txBox="1">
            <a:spLocks/>
          </p:cNvSpPr>
          <p:nvPr/>
        </p:nvSpPr>
        <p:spPr>
          <a:xfrm>
            <a:off x="851452" y="3061250"/>
            <a:ext cx="10485783" cy="18416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000" dirty="0"/>
              <a:t>Short term response: PSE in New Brunswick 2020-2021</a:t>
            </a:r>
            <a:endParaRPr lang="en-CO" sz="4000" dirty="0"/>
          </a:p>
        </p:txBody>
      </p:sp>
    </p:spTree>
    <p:extLst>
      <p:ext uri="{BB962C8B-B14F-4D97-AF65-F5344CB8AC3E}">
        <p14:creationId xmlns:p14="http://schemas.microsoft.com/office/powerpoint/2010/main" val="1913872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68213C2-FF5D-1D44-A540-878099DF289D}"/>
              </a:ext>
            </a:extLst>
          </p:cNvPr>
          <p:cNvSpPr txBox="1">
            <a:spLocks/>
          </p:cNvSpPr>
          <p:nvPr/>
        </p:nvSpPr>
        <p:spPr>
          <a:xfrm>
            <a:off x="851452" y="3061251"/>
            <a:ext cx="10485783" cy="11146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Panel Discussion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1637190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346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3592-FAB9-8940-B97D-7355CAB6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88" y="1184031"/>
            <a:ext cx="10764795" cy="1325563"/>
          </a:xfrm>
        </p:spPr>
        <p:txBody>
          <a:bodyPr/>
          <a:lstStyle/>
          <a:p>
            <a:r>
              <a:rPr lang="en-US" dirty="0"/>
              <a:t>PSE in a global pandemic: Immediate focus</a:t>
            </a:r>
            <a:endParaRPr lang="en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3DFDC-81A4-B042-9471-0CDD7DD370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7074" y="2539738"/>
            <a:ext cx="11464925" cy="38958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>
                <a:solidFill>
                  <a:schemeClr val="tx1"/>
                </a:solidFill>
              </a:rPr>
              <a:t>Technology-supported post-secondary education (online, hybrid, classroom).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2000" dirty="0">
                <a:solidFill>
                  <a:schemeClr val="tx1"/>
                </a:solidFill>
              </a:rPr>
              <a:t>Will 2020-2021 be the largest ‘gap year’ in history?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>
                <a:solidFill>
                  <a:schemeClr val="tx1"/>
                </a:solidFill>
              </a:rPr>
              <a:t>Shoring up the international student population.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>
                <a:solidFill>
                  <a:schemeClr val="tx1"/>
                </a:solidFill>
              </a:rPr>
              <a:t>Short term shifts in demand.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>
                <a:solidFill>
                  <a:schemeClr val="tx1"/>
                </a:solidFill>
              </a:rPr>
              <a:t>Competition with other jurisdictions.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>
                <a:solidFill>
                  <a:schemeClr val="tx1"/>
                </a:solidFill>
              </a:rPr>
              <a:t>Research, entrepreneurship and other supporting roles short-term impacts.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35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6E63E44-9045-E640-955B-08A6F5AC05B3}"/>
              </a:ext>
            </a:extLst>
          </p:cNvPr>
          <p:cNvSpPr txBox="1">
            <a:spLocks/>
          </p:cNvSpPr>
          <p:nvPr/>
        </p:nvSpPr>
        <p:spPr>
          <a:xfrm>
            <a:off x="851452" y="3061250"/>
            <a:ext cx="10485783" cy="18416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000" dirty="0"/>
              <a:t>Setting the table: Trends in New Brunswick’s post-secondary education sector</a:t>
            </a:r>
            <a:endParaRPr lang="en-CO" sz="4000" dirty="0"/>
          </a:p>
        </p:txBody>
      </p:sp>
    </p:spTree>
    <p:extLst>
      <p:ext uri="{BB962C8B-B14F-4D97-AF65-F5344CB8AC3E}">
        <p14:creationId xmlns:p14="http://schemas.microsoft.com/office/powerpoint/2010/main" val="300293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3592-FAB9-8940-B97D-7355CAB6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251" y="243505"/>
            <a:ext cx="10764795" cy="766689"/>
          </a:xfrm>
        </p:spPr>
        <p:txBody>
          <a:bodyPr/>
          <a:lstStyle/>
          <a:p>
            <a:pPr algn="r"/>
            <a:r>
              <a:rPr lang="en-US" dirty="0"/>
              <a:t>Trends in New Brunswick PSE</a:t>
            </a:r>
            <a:endParaRPr lang="en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3DFDC-81A4-B042-9471-0CDD7DD370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9989" y="1494708"/>
            <a:ext cx="11464925" cy="48451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>
                <a:solidFill>
                  <a:schemeClr val="tx1"/>
                </a:solidFill>
              </a:rPr>
              <a:t>Relative to population size, New Brunswick used to graduate far more from university than the country overall.  Now, we are about average.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>
                <a:solidFill>
                  <a:schemeClr val="tx1"/>
                </a:solidFill>
              </a:rPr>
              <a:t>NB ranks last in Canada among the provinces for per capita enrolment in both university and college.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>
                <a:solidFill>
                  <a:schemeClr val="tx1"/>
                </a:solidFill>
              </a:rPr>
              <a:t>And there seems to be significant excess capacity. 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chemeClr val="tx1"/>
                </a:solidFill>
              </a:rPr>
              <a:t>The university sector’s employment-to-student ratio has risen by 42% since 2001 while declining slightly across the country.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>
                <a:solidFill>
                  <a:schemeClr val="tx1"/>
                </a:solidFill>
              </a:rPr>
              <a:t>Adjusted for population size, between 2008-2018, enrolment in STEM programs is up by 36% nationally down 1% in New Brunswick.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>
                <a:solidFill>
                  <a:schemeClr val="tx1"/>
                </a:solidFill>
              </a:rPr>
              <a:t>NB ranks last among the 10 provinces for higher education-based R&amp;D spending.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200" dirty="0">
                <a:solidFill>
                  <a:schemeClr val="tx1"/>
                </a:solidFill>
              </a:rPr>
              <a:t>The GDP contribution from PSE has dropped to last in the country among the provinces.</a:t>
            </a:r>
          </a:p>
        </p:txBody>
      </p:sp>
    </p:spTree>
    <p:extLst>
      <p:ext uri="{BB962C8B-B14F-4D97-AF65-F5344CB8AC3E}">
        <p14:creationId xmlns:p14="http://schemas.microsoft.com/office/powerpoint/2010/main" val="3127055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C47DEEBC-C110-45B3-B68C-DC8CBC339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6172" y="85629"/>
            <a:ext cx="9024466" cy="811169"/>
          </a:xfrm>
          <a:noFill/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CA" sz="3200" dirty="0">
                <a:solidFill>
                  <a:srgbClr val="000050"/>
                </a:solidFill>
              </a:rPr>
              <a:t>Total university enrolment, New Brunswick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B401C1-F4FF-4A28-8B96-A3E39DD82A4E}"/>
              </a:ext>
            </a:extLst>
          </p:cNvPr>
          <p:cNvSpPr/>
          <p:nvPr/>
        </p:nvSpPr>
        <p:spPr>
          <a:xfrm>
            <a:off x="-25682" y="6334780"/>
            <a:ext cx="8742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Source: Statistics Canada Table: 37-10-0018-0. Postsecondary enrolments, by registration status, institution type, status of student in Canada and gender.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B37FF2-B11B-4A18-B70C-6D3970FC382E}"/>
              </a:ext>
            </a:extLst>
          </p:cNvPr>
          <p:cNvSpPr txBox="1"/>
          <p:nvPr/>
        </p:nvSpPr>
        <p:spPr>
          <a:xfrm>
            <a:off x="142089" y="1877252"/>
            <a:ext cx="3572661" cy="2343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2000" dirty="0">
                <a:latin typeface="Arial" panose="020B0604020202020204" pitchFamily="34" charset="0"/>
              </a:rPr>
              <a:t>In the past 10 years (2008-2018), university enrolment dropped by 20% in New Brunswick, the only province to register a decline.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918C0E4-D803-44CF-8DD8-8F7B4D9485ED}"/>
              </a:ext>
            </a:extLst>
          </p:cNvPr>
          <p:cNvCxnSpPr/>
          <p:nvPr/>
        </p:nvCxnSpPr>
        <p:spPr>
          <a:xfrm>
            <a:off x="4169930" y="1407931"/>
            <a:ext cx="0" cy="4793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E9FC998B-AF9A-4129-89A1-02CD7B05E5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2014306"/>
              </p:ext>
            </p:extLst>
          </p:nvPr>
        </p:nvGraphicFramePr>
        <p:xfrm>
          <a:off x="4345588" y="1407931"/>
          <a:ext cx="7785440" cy="4793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4373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72170-0760-4C36-B37D-E45FCEC7D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9360" y="85629"/>
            <a:ext cx="9561278" cy="811169"/>
          </a:xfrm>
          <a:noFill/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CA" sz="3200" dirty="0">
                <a:solidFill>
                  <a:srgbClr val="000050"/>
                </a:solidFill>
              </a:rPr>
              <a:t>Total university enrolments, per 10,000 population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C9F5CC-CCF1-436A-84FA-4F27DEB2EB1C}"/>
              </a:ext>
            </a:extLst>
          </p:cNvPr>
          <p:cNvSpPr/>
          <p:nvPr/>
        </p:nvSpPr>
        <p:spPr>
          <a:xfrm>
            <a:off x="1928419" y="6334780"/>
            <a:ext cx="8742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Source: Statistics Canada Table: 37-10-0018-0. Postsecondary enrolments, by registration status, institution type, status of student in Canada and gender.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E360C9-E177-4423-99EB-94CDCDF49907}"/>
              </a:ext>
            </a:extLst>
          </p:cNvPr>
          <p:cNvSpPr txBox="1"/>
          <p:nvPr/>
        </p:nvSpPr>
        <p:spPr>
          <a:xfrm>
            <a:off x="142089" y="1877252"/>
            <a:ext cx="3572661" cy="372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2000" dirty="0">
                <a:latin typeface="Arial" panose="020B0604020202020204" pitchFamily="34" charset="0"/>
              </a:rPr>
              <a:t>New Brunswick ranks last among the 10 provinces for university enrolment adjusted for population size (2018). </a:t>
            </a:r>
          </a:p>
          <a:p>
            <a:pPr>
              <a:lnSpc>
                <a:spcPct val="150000"/>
              </a:lnSpc>
            </a:pPr>
            <a:endParaRPr lang="en-CA" sz="20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CA" sz="2000" dirty="0">
                <a:latin typeface="Arial" panose="020B0604020202020204" pitchFamily="34" charset="0"/>
              </a:rPr>
              <a:t>In 2003 it was ahead of QC, SK, MB, ONT, PEI, AB and BC.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C53D487-8749-4D32-B4F5-D3036EEF72F1}"/>
              </a:ext>
            </a:extLst>
          </p:cNvPr>
          <p:cNvCxnSpPr/>
          <p:nvPr/>
        </p:nvCxnSpPr>
        <p:spPr>
          <a:xfrm>
            <a:off x="4169930" y="1407931"/>
            <a:ext cx="0" cy="4793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ECD77F4-17DA-4577-B36A-40DC9730C5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283025"/>
              </p:ext>
            </p:extLst>
          </p:nvPr>
        </p:nvGraphicFramePr>
        <p:xfrm>
          <a:off x="4328166" y="1343296"/>
          <a:ext cx="7794164" cy="4858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937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72170-0760-4C36-B37D-E45FCEC7D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388" y="85629"/>
            <a:ext cx="6992249" cy="811169"/>
          </a:xfrm>
          <a:noFill/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CA" sz="3200" dirty="0">
                <a:solidFill>
                  <a:srgbClr val="000050"/>
                </a:solidFill>
              </a:rPr>
              <a:t>Total university enrolment relative to the population aged 18-24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4C9F5CC-CCF1-436A-84FA-4F27DEB2EB1C}"/>
              </a:ext>
            </a:extLst>
          </p:cNvPr>
          <p:cNvSpPr/>
          <p:nvPr/>
        </p:nvSpPr>
        <p:spPr>
          <a:xfrm>
            <a:off x="3318097" y="6520494"/>
            <a:ext cx="87425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*Domestic and foreign students. Source: Statistics Canada Tables 37-10-0018-0 and 17-10-0005-01.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E360C9-E177-4423-99EB-94CDCDF49907}"/>
              </a:ext>
            </a:extLst>
          </p:cNvPr>
          <p:cNvSpPr txBox="1"/>
          <p:nvPr/>
        </p:nvSpPr>
        <p:spPr>
          <a:xfrm>
            <a:off x="142089" y="1877252"/>
            <a:ext cx="3572661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2000" dirty="0">
                <a:latin typeface="Arial" panose="020B0604020202020204" pitchFamily="34" charset="0"/>
              </a:rPr>
              <a:t>In the early 2000s, New Brunswick had a much larger number of university students as a share of the 18-24 population compared to the country overall.</a:t>
            </a:r>
          </a:p>
          <a:p>
            <a:pPr>
              <a:lnSpc>
                <a:spcPct val="150000"/>
              </a:lnSpc>
            </a:pPr>
            <a:endParaRPr lang="en-CA" sz="20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CA" sz="2000" dirty="0">
                <a:latin typeface="Arial" panose="020B0604020202020204" pitchFamily="34" charset="0"/>
              </a:rPr>
              <a:t>Now we are well below average.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C53D487-8749-4D32-B4F5-D3036EEF72F1}"/>
              </a:ext>
            </a:extLst>
          </p:cNvPr>
          <p:cNvCxnSpPr/>
          <p:nvPr/>
        </p:nvCxnSpPr>
        <p:spPr>
          <a:xfrm>
            <a:off x="4169930" y="1407931"/>
            <a:ext cx="0" cy="4793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F265991-28B1-469E-99D8-17960A3158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5229893"/>
              </p:ext>
            </p:extLst>
          </p:nvPr>
        </p:nvGraphicFramePr>
        <p:xfrm>
          <a:off x="4371705" y="1625805"/>
          <a:ext cx="7593866" cy="4426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7870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26AE7-8706-4286-B670-71ECFF077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106" y="85629"/>
            <a:ext cx="9822532" cy="811169"/>
          </a:xfrm>
          <a:noFill/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CA" sz="3200" dirty="0">
                <a:solidFill>
                  <a:srgbClr val="000050"/>
                </a:solidFill>
              </a:rPr>
              <a:t>Total college enrolments, per 10,000 population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DA954C-05BD-4E88-BB3E-D527E9BA3670}"/>
              </a:ext>
            </a:extLst>
          </p:cNvPr>
          <p:cNvSpPr/>
          <p:nvPr/>
        </p:nvSpPr>
        <p:spPr>
          <a:xfrm>
            <a:off x="1928419" y="6334780"/>
            <a:ext cx="8742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Source: Statistics Canada Table: 37-10-0018-0. Postsecondary enrolments, by registration status, institution type, status of student in Canada and gender.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8E0341-68B2-4CB4-A602-2BDC4D22875B}"/>
              </a:ext>
            </a:extLst>
          </p:cNvPr>
          <p:cNvSpPr txBox="1"/>
          <p:nvPr/>
        </p:nvSpPr>
        <p:spPr>
          <a:xfrm>
            <a:off x="142089" y="1877252"/>
            <a:ext cx="3572661" cy="372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2000" dirty="0">
                <a:latin typeface="Arial" panose="020B0604020202020204" pitchFamily="34" charset="0"/>
              </a:rPr>
              <a:t>In the past 10 years (2008-2018), college enrolment increased by 15% in New Brunswick. But, the province still ranks last in Canada for the number of college students enrolled per 1,000 population.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078CE1-F17C-4975-B43A-DC3D73A9C035}"/>
              </a:ext>
            </a:extLst>
          </p:cNvPr>
          <p:cNvCxnSpPr/>
          <p:nvPr/>
        </p:nvCxnSpPr>
        <p:spPr>
          <a:xfrm>
            <a:off x="4169930" y="1407931"/>
            <a:ext cx="0" cy="4793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F67419E-F721-490A-916E-7D524B4781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92396"/>
              </p:ext>
            </p:extLst>
          </p:nvPr>
        </p:nvGraphicFramePr>
        <p:xfrm>
          <a:off x="4625111" y="1517468"/>
          <a:ext cx="7344820" cy="4684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1816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1064</Words>
  <Application>Microsoft Office PowerPoint</Application>
  <PresentationFormat>Widescreen</PresentationFormat>
  <Paragraphs>86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Helvetica Light</vt:lpstr>
      <vt:lpstr>Office Theme</vt:lpstr>
      <vt:lpstr>New Brunswick’s post-secondary education and training sector post-Covid-19</vt:lpstr>
      <vt:lpstr>PowerPoint Presentation</vt:lpstr>
      <vt:lpstr>PSE in a global pandemic: Immediate focus</vt:lpstr>
      <vt:lpstr>PowerPoint Presentation</vt:lpstr>
      <vt:lpstr>Trends in New Brunswick PSE</vt:lpstr>
      <vt:lpstr>Total university enrolment, New Brunswick</vt:lpstr>
      <vt:lpstr>Total university enrolments, per 10,000 population</vt:lpstr>
      <vt:lpstr>Total university enrolment relative to the population aged 18-24</vt:lpstr>
      <vt:lpstr>Total college enrolments, per 10,000 population</vt:lpstr>
      <vt:lpstr>Total college enrolment relative to the population aged 18-24</vt:lpstr>
      <vt:lpstr>Full-time Visa students, per 10,000 population</vt:lpstr>
      <vt:lpstr>R&amp;D spending in the higher education sector, New Brunswick ($millions)</vt:lpstr>
      <vt:lpstr>Real GDP contribution per capita, universities sector (2018)</vt:lpstr>
      <vt:lpstr>Employment in the universities sector per 1,000 enrolled students</vt:lpstr>
      <vt:lpstr>Real GDP contribution per capita: Other education and training services (2018)</vt:lpstr>
      <vt:lpstr>PowerPoint Presentation</vt:lpstr>
      <vt:lpstr>STEM-enrolment per capita, by year</vt:lpstr>
      <vt:lpstr>PowerPoint Presentation</vt:lpstr>
      <vt:lpstr>What do we want from PSE?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Duink Studio</dc:creator>
  <cp:lastModifiedBy>David Campbell</cp:lastModifiedBy>
  <cp:revision>27</cp:revision>
  <dcterms:created xsi:type="dcterms:W3CDTF">2020-05-26T14:16:10Z</dcterms:created>
  <dcterms:modified xsi:type="dcterms:W3CDTF">2020-06-04T10:05:47Z</dcterms:modified>
</cp:coreProperties>
</file>