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1132" r:id="rId4"/>
    <p:sldId id="1120" r:id="rId5"/>
    <p:sldId id="1137" r:id="rId6"/>
    <p:sldId id="1149" r:id="rId7"/>
    <p:sldId id="1140" r:id="rId8"/>
    <p:sldId id="1141" r:id="rId9"/>
    <p:sldId id="1142" r:id="rId10"/>
    <p:sldId id="1143" r:id="rId11"/>
    <p:sldId id="1144" r:id="rId12"/>
    <p:sldId id="1138" r:id="rId13"/>
    <p:sldId id="1145" r:id="rId14"/>
    <p:sldId id="1146" r:id="rId15"/>
    <p:sldId id="1121" r:id="rId16"/>
    <p:sldId id="1147" r:id="rId17"/>
    <p:sldId id="1122" r:id="rId18"/>
    <p:sldId id="1135" r:id="rId19"/>
    <p:sldId id="1139" r:id="rId20"/>
    <p:sldId id="1129" r:id="rId21"/>
    <p:sldId id="1136" r:id="rId22"/>
    <p:sldId id="1148" r:id="rId23"/>
    <p:sldId id="259" r:id="rId24"/>
    <p:sldId id="262" r:id="rId25"/>
  </p:sldIdLst>
  <p:sldSz cx="12192000" cy="6858000"/>
  <p:notesSz cx="6858000" cy="9144000"/>
  <p:defaultTextStyle>
    <a:defPPr>
      <a:defRPr lang="en-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04" d="100"/>
          <a:sy n="104" d="100"/>
        </p:scale>
        <p:origin x="15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NBMC\employmentclassofwork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NBMC\employmentclassofwork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NBMC\employmentclassofwork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NBMC\employmentclassofworker.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spPr>
            <a:ln w="28575" cap="rnd">
              <a:solidFill>
                <a:schemeClr val="accent2"/>
              </a:solidFill>
              <a:round/>
            </a:ln>
            <a:effectLst/>
          </c:spPr>
          <c:marker>
            <c:symbol val="none"/>
          </c:marker>
          <c:dLbls>
            <c:dLbl>
              <c:idx val="21"/>
              <c:layout>
                <c:manualLayout>
                  <c:x val="-3.0434535421733581E-2"/>
                  <c:y val="-2.5848949728677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83B-41CA-B292-E72724850E09}"/>
                </c:ext>
              </c:extLst>
            </c:dLbl>
            <c:dLbl>
              <c:idx val="43"/>
              <c:layout>
                <c:manualLayout>
                  <c:x val="0"/>
                  <c:y val="2.84338447015453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83B-41CA-B292-E72724850E09}"/>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Sheet6!$D$31:$AU$31</c:f>
              <c:numCache>
                <c:formatCode>General</c:formatCode>
                <c:ptCount val="44"/>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pt idx="36">
                  <c:v>2012</c:v>
                </c:pt>
                <c:pt idx="37">
                  <c:v>2013</c:v>
                </c:pt>
                <c:pt idx="38">
                  <c:v>2014</c:v>
                </c:pt>
                <c:pt idx="39">
                  <c:v>2015</c:v>
                </c:pt>
                <c:pt idx="40">
                  <c:v>2016</c:v>
                </c:pt>
                <c:pt idx="41">
                  <c:v>2017</c:v>
                </c:pt>
                <c:pt idx="42">
                  <c:v>2018</c:v>
                </c:pt>
                <c:pt idx="43">
                  <c:v>2019</c:v>
                </c:pt>
              </c:numCache>
            </c:numRef>
          </c:cat>
          <c:val>
            <c:numRef>
              <c:f>Sheet6!$D$32:$AU$32</c:f>
              <c:numCache>
                <c:formatCode>General</c:formatCode>
                <c:ptCount val="44"/>
                <c:pt idx="0">
                  <c:v>24.5</c:v>
                </c:pt>
                <c:pt idx="1">
                  <c:v>24.1</c:v>
                </c:pt>
                <c:pt idx="2">
                  <c:v>24.2</c:v>
                </c:pt>
                <c:pt idx="3">
                  <c:v>26.8</c:v>
                </c:pt>
                <c:pt idx="4">
                  <c:v>29.2</c:v>
                </c:pt>
                <c:pt idx="5">
                  <c:v>29.6</c:v>
                </c:pt>
                <c:pt idx="6">
                  <c:v>29.7</c:v>
                </c:pt>
                <c:pt idx="7">
                  <c:v>32.4</c:v>
                </c:pt>
                <c:pt idx="8">
                  <c:v>32</c:v>
                </c:pt>
                <c:pt idx="9">
                  <c:v>32.700000000000003</c:v>
                </c:pt>
                <c:pt idx="10">
                  <c:v>32.4</c:v>
                </c:pt>
                <c:pt idx="11">
                  <c:v>33</c:v>
                </c:pt>
                <c:pt idx="12">
                  <c:v>32.9</c:v>
                </c:pt>
                <c:pt idx="13">
                  <c:v>33.299999999999997</c:v>
                </c:pt>
                <c:pt idx="14">
                  <c:v>35.799999999999997</c:v>
                </c:pt>
                <c:pt idx="15">
                  <c:v>36.6</c:v>
                </c:pt>
                <c:pt idx="16">
                  <c:v>36.4</c:v>
                </c:pt>
                <c:pt idx="17">
                  <c:v>37.299999999999997</c:v>
                </c:pt>
                <c:pt idx="18">
                  <c:v>37.1</c:v>
                </c:pt>
                <c:pt idx="19">
                  <c:v>39.299999999999997</c:v>
                </c:pt>
                <c:pt idx="20">
                  <c:v>41.6</c:v>
                </c:pt>
                <c:pt idx="21">
                  <c:v>45.7</c:v>
                </c:pt>
                <c:pt idx="22">
                  <c:v>45</c:v>
                </c:pt>
                <c:pt idx="23">
                  <c:v>43.1</c:v>
                </c:pt>
                <c:pt idx="24">
                  <c:v>40.4</c:v>
                </c:pt>
                <c:pt idx="25">
                  <c:v>39.799999999999997</c:v>
                </c:pt>
                <c:pt idx="26">
                  <c:v>42.6</c:v>
                </c:pt>
                <c:pt idx="27">
                  <c:v>42.5</c:v>
                </c:pt>
                <c:pt idx="28">
                  <c:v>42.2</c:v>
                </c:pt>
                <c:pt idx="29">
                  <c:v>41</c:v>
                </c:pt>
                <c:pt idx="30">
                  <c:v>42.1</c:v>
                </c:pt>
                <c:pt idx="31">
                  <c:v>42.1</c:v>
                </c:pt>
                <c:pt idx="32">
                  <c:v>42.3</c:v>
                </c:pt>
                <c:pt idx="33">
                  <c:v>42.1</c:v>
                </c:pt>
                <c:pt idx="34">
                  <c:v>45.1</c:v>
                </c:pt>
                <c:pt idx="35">
                  <c:v>42.9</c:v>
                </c:pt>
                <c:pt idx="36">
                  <c:v>41.6</c:v>
                </c:pt>
                <c:pt idx="37">
                  <c:v>40.299999999999997</c:v>
                </c:pt>
                <c:pt idx="38">
                  <c:v>43.4</c:v>
                </c:pt>
                <c:pt idx="39">
                  <c:v>42.1</c:v>
                </c:pt>
                <c:pt idx="40">
                  <c:v>43.1</c:v>
                </c:pt>
                <c:pt idx="41">
                  <c:v>40.6</c:v>
                </c:pt>
                <c:pt idx="42">
                  <c:v>39.5</c:v>
                </c:pt>
                <c:pt idx="43">
                  <c:v>38.9</c:v>
                </c:pt>
              </c:numCache>
            </c:numRef>
          </c:val>
          <c:smooth val="0"/>
          <c:extLst>
            <c:ext xmlns:c16="http://schemas.microsoft.com/office/drawing/2014/chart" uri="{C3380CC4-5D6E-409C-BE32-E72D297353CC}">
              <c16:uniqueId val="{00000000-A83B-41CA-B292-E72724850E09}"/>
            </c:ext>
          </c:extLst>
        </c:ser>
        <c:dLbls>
          <c:showLegendKey val="0"/>
          <c:showVal val="0"/>
          <c:showCatName val="0"/>
          <c:showSerName val="0"/>
          <c:showPercent val="0"/>
          <c:showBubbleSize val="0"/>
        </c:dLbls>
        <c:smooth val="0"/>
        <c:axId val="637009416"/>
        <c:axId val="637011016"/>
      </c:lineChart>
      <c:catAx>
        <c:axId val="637009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637011016"/>
        <c:crosses val="autoZero"/>
        <c:auto val="1"/>
        <c:lblAlgn val="ctr"/>
        <c:lblOffset val="100"/>
        <c:noMultiLvlLbl val="0"/>
      </c:catAx>
      <c:valAx>
        <c:axId val="637011016"/>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637009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spPr>
            <a:ln w="28575" cap="rnd">
              <a:solidFill>
                <a:schemeClr val="accent2"/>
              </a:solidFill>
              <a:round/>
            </a:ln>
            <a:effectLst/>
          </c:spPr>
          <c:marker>
            <c:symbol val="none"/>
          </c:marker>
          <c:dLbls>
            <c:dLbl>
              <c:idx val="21"/>
              <c:layout>
                <c:manualLayout>
                  <c:x val="-2.8641656294611635E-2"/>
                  <c:y val="-2.82196072052878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AA-4112-B0DE-745FCFE5489D}"/>
                </c:ext>
              </c:extLst>
            </c:dLbl>
            <c:dLbl>
              <c:idx val="43"/>
              <c:layout>
                <c:manualLayout>
                  <c:x val="0"/>
                  <c:y val="5.0795292969518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AA-4112-B0DE-745FCFE5489D}"/>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Sheet4!$D$220:$AU$220</c:f>
              <c:numCache>
                <c:formatCode>General</c:formatCode>
                <c:ptCount val="44"/>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pt idx="36">
                  <c:v>2012</c:v>
                </c:pt>
                <c:pt idx="37">
                  <c:v>2013</c:v>
                </c:pt>
                <c:pt idx="38">
                  <c:v>2014</c:v>
                </c:pt>
                <c:pt idx="39">
                  <c:v>2015</c:v>
                </c:pt>
                <c:pt idx="40">
                  <c:v>2016</c:v>
                </c:pt>
                <c:pt idx="41">
                  <c:v>2017</c:v>
                </c:pt>
                <c:pt idx="42">
                  <c:v>2018</c:v>
                </c:pt>
                <c:pt idx="43">
                  <c:v>2019</c:v>
                </c:pt>
              </c:numCache>
            </c:numRef>
          </c:cat>
          <c:val>
            <c:numRef>
              <c:f>Sheet4!$D$221:$AU$221</c:f>
              <c:numCache>
                <c:formatCode>_-* #,##0.0_-;\-* #,##0.0_-;_-* "-"??_-;_-@_-</c:formatCode>
                <c:ptCount val="44"/>
                <c:pt idx="0">
                  <c:v>9.1999999999999993</c:v>
                </c:pt>
                <c:pt idx="1">
                  <c:v>9.9</c:v>
                </c:pt>
                <c:pt idx="2">
                  <c:v>9.8000000000000007</c:v>
                </c:pt>
                <c:pt idx="3">
                  <c:v>10.9</c:v>
                </c:pt>
                <c:pt idx="4">
                  <c:v>12</c:v>
                </c:pt>
                <c:pt idx="5">
                  <c:v>12.3</c:v>
                </c:pt>
                <c:pt idx="6">
                  <c:v>11.7</c:v>
                </c:pt>
                <c:pt idx="7">
                  <c:v>13.5</c:v>
                </c:pt>
                <c:pt idx="8">
                  <c:v>13.7</c:v>
                </c:pt>
                <c:pt idx="9">
                  <c:v>13.8</c:v>
                </c:pt>
                <c:pt idx="10">
                  <c:v>12.600000000000001</c:v>
                </c:pt>
                <c:pt idx="11">
                  <c:v>13.399999999999999</c:v>
                </c:pt>
                <c:pt idx="12">
                  <c:v>15.1</c:v>
                </c:pt>
                <c:pt idx="13">
                  <c:v>15.8</c:v>
                </c:pt>
                <c:pt idx="14">
                  <c:v>16.899999999999999</c:v>
                </c:pt>
                <c:pt idx="15">
                  <c:v>17.799999999999997</c:v>
                </c:pt>
                <c:pt idx="16">
                  <c:v>17.100000000000001</c:v>
                </c:pt>
                <c:pt idx="17">
                  <c:v>16.899999999999999</c:v>
                </c:pt>
                <c:pt idx="18">
                  <c:v>16.399999999999999</c:v>
                </c:pt>
                <c:pt idx="19">
                  <c:v>18</c:v>
                </c:pt>
                <c:pt idx="20">
                  <c:v>17.5</c:v>
                </c:pt>
                <c:pt idx="21">
                  <c:v>18.8</c:v>
                </c:pt>
                <c:pt idx="22">
                  <c:v>18.399999999999999</c:v>
                </c:pt>
                <c:pt idx="23">
                  <c:v>18.100000000000001</c:v>
                </c:pt>
                <c:pt idx="24">
                  <c:v>16.5</c:v>
                </c:pt>
                <c:pt idx="25">
                  <c:v>16.7</c:v>
                </c:pt>
                <c:pt idx="26">
                  <c:v>18.399999999999999</c:v>
                </c:pt>
                <c:pt idx="27">
                  <c:v>18.100000000000001</c:v>
                </c:pt>
                <c:pt idx="28">
                  <c:v>17.600000000000001</c:v>
                </c:pt>
                <c:pt idx="29">
                  <c:v>16.700000000000003</c:v>
                </c:pt>
                <c:pt idx="30">
                  <c:v>16.7</c:v>
                </c:pt>
                <c:pt idx="31">
                  <c:v>17.899999999999999</c:v>
                </c:pt>
                <c:pt idx="32">
                  <c:v>17.899999999999999</c:v>
                </c:pt>
                <c:pt idx="33">
                  <c:v>16.8</c:v>
                </c:pt>
                <c:pt idx="34">
                  <c:v>16.5</c:v>
                </c:pt>
                <c:pt idx="35">
                  <c:v>15.899999999999999</c:v>
                </c:pt>
                <c:pt idx="36">
                  <c:v>15.6</c:v>
                </c:pt>
                <c:pt idx="37">
                  <c:v>15.2</c:v>
                </c:pt>
                <c:pt idx="38">
                  <c:v>16.2</c:v>
                </c:pt>
                <c:pt idx="39">
                  <c:v>16.5</c:v>
                </c:pt>
                <c:pt idx="40">
                  <c:v>16.3</c:v>
                </c:pt>
                <c:pt idx="41">
                  <c:v>16.5</c:v>
                </c:pt>
                <c:pt idx="42">
                  <c:v>14.8</c:v>
                </c:pt>
                <c:pt idx="43">
                  <c:v>14.7</c:v>
                </c:pt>
              </c:numCache>
            </c:numRef>
          </c:val>
          <c:smooth val="0"/>
          <c:extLst>
            <c:ext xmlns:c16="http://schemas.microsoft.com/office/drawing/2014/chart" uri="{C3380CC4-5D6E-409C-BE32-E72D297353CC}">
              <c16:uniqueId val="{00000000-59AA-4112-B0DE-745FCFE5489D}"/>
            </c:ext>
          </c:extLst>
        </c:ser>
        <c:dLbls>
          <c:showLegendKey val="0"/>
          <c:showVal val="0"/>
          <c:showCatName val="0"/>
          <c:showSerName val="0"/>
          <c:showPercent val="0"/>
          <c:showBubbleSize val="0"/>
        </c:dLbls>
        <c:smooth val="0"/>
        <c:axId val="637019656"/>
        <c:axId val="637019976"/>
      </c:lineChart>
      <c:catAx>
        <c:axId val="637019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637019976"/>
        <c:crosses val="autoZero"/>
        <c:auto val="1"/>
        <c:lblAlgn val="ctr"/>
        <c:lblOffset val="100"/>
        <c:noMultiLvlLbl val="0"/>
      </c:catAx>
      <c:valAx>
        <c:axId val="637019976"/>
        <c:scaling>
          <c:orientation val="minMax"/>
        </c:scaling>
        <c:delete val="0"/>
        <c:axPos val="l"/>
        <c:majorGridlines>
          <c:spPr>
            <a:ln w="9525" cap="flat" cmpd="sng" algn="ctr">
              <a:solidFill>
                <a:schemeClr val="tx1">
                  <a:lumMod val="15000"/>
                  <a:lumOff val="85000"/>
                </a:schemeClr>
              </a:solidFill>
              <a:round/>
            </a:ln>
            <a:effectLst/>
          </c:spPr>
        </c:majorGridlines>
        <c:numFmt formatCode="_-* #,##0.0_-;\-* #,##0.0_-;_-* &quot;-&quot;??_-;_-@_-"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6370196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Sheet6!$C$15</c:f>
              <c:strCache>
                <c:ptCount val="1"/>
                <c:pt idx="0">
                  <c:v>New Brunswick</c:v>
                </c:pt>
              </c:strCache>
            </c:strRef>
          </c:tx>
          <c:spPr>
            <a:ln w="28575" cap="rnd">
              <a:solidFill>
                <a:schemeClr val="accent1"/>
              </a:solidFill>
              <a:round/>
            </a:ln>
            <a:effectLst/>
          </c:spPr>
          <c:marker>
            <c:symbol val="none"/>
          </c:marker>
          <c:dLbls>
            <c:dLbl>
              <c:idx val="43"/>
              <c:layout>
                <c:manualLayout>
                  <c:x val="0"/>
                  <c:y val="-3.40106125353400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69-4929-90CD-6F2B6E89BAB6}"/>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Sheet6!$D$14:$AU$14</c:f>
              <c:numCache>
                <c:formatCode>General</c:formatCode>
                <c:ptCount val="44"/>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pt idx="36">
                  <c:v>2012</c:v>
                </c:pt>
                <c:pt idx="37">
                  <c:v>2013</c:v>
                </c:pt>
                <c:pt idx="38">
                  <c:v>2014</c:v>
                </c:pt>
                <c:pt idx="39">
                  <c:v>2015</c:v>
                </c:pt>
                <c:pt idx="40">
                  <c:v>2016</c:v>
                </c:pt>
                <c:pt idx="41">
                  <c:v>2017</c:v>
                </c:pt>
                <c:pt idx="42">
                  <c:v>2018</c:v>
                </c:pt>
                <c:pt idx="43">
                  <c:v>2019</c:v>
                </c:pt>
              </c:numCache>
            </c:numRef>
          </c:cat>
          <c:val>
            <c:numRef>
              <c:f>Sheet6!$D$15:$AU$15</c:f>
              <c:numCache>
                <c:formatCode>0%</c:formatCode>
                <c:ptCount val="44"/>
                <c:pt idx="0">
                  <c:v>0.30204081632653063</c:v>
                </c:pt>
                <c:pt idx="1">
                  <c:v>0.2738589211618257</c:v>
                </c:pt>
                <c:pt idx="2">
                  <c:v>0.30165289256198347</c:v>
                </c:pt>
                <c:pt idx="3">
                  <c:v>0.30597014925373128</c:v>
                </c:pt>
                <c:pt idx="4">
                  <c:v>0.31164383561643832</c:v>
                </c:pt>
                <c:pt idx="5">
                  <c:v>0.33445945945945943</c:v>
                </c:pt>
                <c:pt idx="6">
                  <c:v>0.30303030303030304</c:v>
                </c:pt>
                <c:pt idx="7">
                  <c:v>0.31172839506172839</c:v>
                </c:pt>
                <c:pt idx="8">
                  <c:v>0.3125</c:v>
                </c:pt>
                <c:pt idx="9">
                  <c:v>0.32721712538226294</c:v>
                </c:pt>
                <c:pt idx="10">
                  <c:v>0.31481481481481483</c:v>
                </c:pt>
                <c:pt idx="11">
                  <c:v>0.32727272727272727</c:v>
                </c:pt>
                <c:pt idx="12">
                  <c:v>0.34042553191489361</c:v>
                </c:pt>
                <c:pt idx="13">
                  <c:v>0.32732732732732739</c:v>
                </c:pt>
                <c:pt idx="14">
                  <c:v>0.34078212290502796</c:v>
                </c:pt>
                <c:pt idx="15">
                  <c:v>0.32786885245901637</c:v>
                </c:pt>
                <c:pt idx="16">
                  <c:v>0.3324175824175824</c:v>
                </c:pt>
                <c:pt idx="17">
                  <c:v>0.36193029490616624</c:v>
                </c:pt>
                <c:pt idx="18">
                  <c:v>0.35309973045822102</c:v>
                </c:pt>
                <c:pt idx="19">
                  <c:v>0.34605597964376594</c:v>
                </c:pt>
                <c:pt idx="20">
                  <c:v>0.34615384615384615</c:v>
                </c:pt>
                <c:pt idx="21">
                  <c:v>0.37199124726477023</c:v>
                </c:pt>
                <c:pt idx="22">
                  <c:v>0.3644444444444444</c:v>
                </c:pt>
                <c:pt idx="23">
                  <c:v>0.3480278422273782</c:v>
                </c:pt>
                <c:pt idx="24">
                  <c:v>0.36881188118811881</c:v>
                </c:pt>
                <c:pt idx="25">
                  <c:v>0.35427135678391963</c:v>
                </c:pt>
                <c:pt idx="26">
                  <c:v>0.3779342723004695</c:v>
                </c:pt>
                <c:pt idx="27">
                  <c:v>0.36000000000000004</c:v>
                </c:pt>
                <c:pt idx="28">
                  <c:v>0.36729857819905209</c:v>
                </c:pt>
                <c:pt idx="29">
                  <c:v>0.3878048780487805</c:v>
                </c:pt>
                <c:pt idx="30">
                  <c:v>0.36579572446555819</c:v>
                </c:pt>
                <c:pt idx="31">
                  <c:v>0.37054631828978618</c:v>
                </c:pt>
                <c:pt idx="32">
                  <c:v>0.37352245862884165</c:v>
                </c:pt>
                <c:pt idx="33">
                  <c:v>0.37767220902612825</c:v>
                </c:pt>
                <c:pt idx="34">
                  <c:v>0.37915742793791574</c:v>
                </c:pt>
                <c:pt idx="35">
                  <c:v>0.39160839160839161</c:v>
                </c:pt>
                <c:pt idx="36">
                  <c:v>0.35576923076923078</c:v>
                </c:pt>
                <c:pt idx="37">
                  <c:v>0.3796526054590571</c:v>
                </c:pt>
                <c:pt idx="38">
                  <c:v>0.38018433179723504</c:v>
                </c:pt>
                <c:pt idx="39">
                  <c:v>0.3895486935866983</c:v>
                </c:pt>
                <c:pt idx="40">
                  <c:v>0.41995359628770301</c:v>
                </c:pt>
                <c:pt idx="41">
                  <c:v>0.35467980295566504</c:v>
                </c:pt>
                <c:pt idx="42">
                  <c:v>0.4</c:v>
                </c:pt>
                <c:pt idx="43">
                  <c:v>0.40102827763496146</c:v>
                </c:pt>
              </c:numCache>
            </c:numRef>
          </c:val>
          <c:smooth val="0"/>
          <c:extLst>
            <c:ext xmlns:c16="http://schemas.microsoft.com/office/drawing/2014/chart" uri="{C3380CC4-5D6E-409C-BE32-E72D297353CC}">
              <c16:uniqueId val="{00000000-D869-4929-90CD-6F2B6E89BAB6}"/>
            </c:ext>
          </c:extLst>
        </c:ser>
        <c:ser>
          <c:idx val="1"/>
          <c:order val="1"/>
          <c:tx>
            <c:strRef>
              <c:f>Sheet6!$C$16</c:f>
              <c:strCache>
                <c:ptCount val="1"/>
                <c:pt idx="0">
                  <c:v>Canada</c:v>
                </c:pt>
              </c:strCache>
            </c:strRef>
          </c:tx>
          <c:spPr>
            <a:ln w="28575" cap="rnd">
              <a:solidFill>
                <a:schemeClr val="accent2"/>
              </a:solidFill>
              <a:round/>
            </a:ln>
            <a:effectLst/>
          </c:spPr>
          <c:marker>
            <c:symbol val="none"/>
          </c:marker>
          <c:dLbls>
            <c:dLbl>
              <c:idx val="43"/>
              <c:layout>
                <c:manualLayout>
                  <c:x val="0"/>
                  <c:y val="5.10159188030100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69-4929-90CD-6F2B6E89BAB6}"/>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Sheet6!$D$14:$AU$14</c:f>
              <c:numCache>
                <c:formatCode>General</c:formatCode>
                <c:ptCount val="44"/>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pt idx="36">
                  <c:v>2012</c:v>
                </c:pt>
                <c:pt idx="37">
                  <c:v>2013</c:v>
                </c:pt>
                <c:pt idx="38">
                  <c:v>2014</c:v>
                </c:pt>
                <c:pt idx="39">
                  <c:v>2015</c:v>
                </c:pt>
                <c:pt idx="40">
                  <c:v>2016</c:v>
                </c:pt>
                <c:pt idx="41">
                  <c:v>2017</c:v>
                </c:pt>
                <c:pt idx="42">
                  <c:v>2018</c:v>
                </c:pt>
                <c:pt idx="43">
                  <c:v>2019</c:v>
                </c:pt>
              </c:numCache>
            </c:numRef>
          </c:cat>
          <c:val>
            <c:numRef>
              <c:f>Sheet6!$D$16:$AU$16</c:f>
              <c:numCache>
                <c:formatCode>0%</c:formatCode>
                <c:ptCount val="44"/>
                <c:pt idx="0">
                  <c:v>0.2629535864978903</c:v>
                </c:pt>
                <c:pt idx="1">
                  <c:v>0.27249442287036274</c:v>
                </c:pt>
                <c:pt idx="2">
                  <c:v>0.27948393224631946</c:v>
                </c:pt>
                <c:pt idx="3">
                  <c:v>0.28693289046576587</c:v>
                </c:pt>
                <c:pt idx="4">
                  <c:v>0.28725432678204754</c:v>
                </c:pt>
                <c:pt idx="5">
                  <c:v>0.28388998035363461</c:v>
                </c:pt>
                <c:pt idx="6">
                  <c:v>0.28755393743257818</c:v>
                </c:pt>
                <c:pt idx="7">
                  <c:v>0.29075946086054949</c:v>
                </c:pt>
                <c:pt idx="8">
                  <c:v>0.30152258393323567</c:v>
                </c:pt>
                <c:pt idx="9">
                  <c:v>0.30907559992782818</c:v>
                </c:pt>
                <c:pt idx="10">
                  <c:v>0.29708350944991246</c:v>
                </c:pt>
                <c:pt idx="11">
                  <c:v>0.30210111235359893</c:v>
                </c:pt>
                <c:pt idx="12">
                  <c:v>0.30494335155853675</c:v>
                </c:pt>
                <c:pt idx="13">
                  <c:v>0.31083708270843752</c:v>
                </c:pt>
                <c:pt idx="14">
                  <c:v>0.31198954590003269</c:v>
                </c:pt>
                <c:pt idx="15">
                  <c:v>0.30731089777402681</c:v>
                </c:pt>
                <c:pt idx="16">
                  <c:v>0.31688715953307389</c:v>
                </c:pt>
                <c:pt idx="17">
                  <c:v>0.32290786136939981</c:v>
                </c:pt>
                <c:pt idx="18">
                  <c:v>0.33359625338920385</c:v>
                </c:pt>
                <c:pt idx="19">
                  <c:v>0.33666170611108442</c:v>
                </c:pt>
                <c:pt idx="20">
                  <c:v>0.34310027598896042</c:v>
                </c:pt>
                <c:pt idx="21">
                  <c:v>0.35168117426181944</c:v>
                </c:pt>
                <c:pt idx="22">
                  <c:v>0.35507126284388468</c:v>
                </c:pt>
                <c:pt idx="23">
                  <c:v>0.3495678531929709</c:v>
                </c:pt>
                <c:pt idx="24">
                  <c:v>0.35178496430071399</c:v>
                </c:pt>
                <c:pt idx="25">
                  <c:v>0.33925984459370467</c:v>
                </c:pt>
                <c:pt idx="26">
                  <c:v>0.35252108070900012</c:v>
                </c:pt>
                <c:pt idx="27">
                  <c:v>0.34617138592927327</c:v>
                </c:pt>
                <c:pt idx="28">
                  <c:v>0.34254998574744477</c:v>
                </c:pt>
                <c:pt idx="29">
                  <c:v>0.34447137351503831</c:v>
                </c:pt>
                <c:pt idx="30">
                  <c:v>0.35094656122693507</c:v>
                </c:pt>
                <c:pt idx="31">
                  <c:v>0.34907257754175325</c:v>
                </c:pt>
                <c:pt idx="32">
                  <c:v>0.3465036416468546</c:v>
                </c:pt>
                <c:pt idx="33">
                  <c:v>0.35425176383215745</c:v>
                </c:pt>
                <c:pt idx="34">
                  <c:v>0.34946858101808692</c:v>
                </c:pt>
                <c:pt idx="35">
                  <c:v>0.35396634615384615</c:v>
                </c:pt>
                <c:pt idx="36">
                  <c:v>0.35651069868180291</c:v>
                </c:pt>
                <c:pt idx="37">
                  <c:v>0.36469511078557038</c:v>
                </c:pt>
                <c:pt idx="38">
                  <c:v>0.36362969214398411</c:v>
                </c:pt>
                <c:pt idx="39">
                  <c:v>0.36857743314732949</c:v>
                </c:pt>
                <c:pt idx="40">
                  <c:v>0.36574358233743731</c:v>
                </c:pt>
                <c:pt idx="41">
                  <c:v>0.37131252672082088</c:v>
                </c:pt>
                <c:pt idx="42">
                  <c:v>0.37719359574914357</c:v>
                </c:pt>
                <c:pt idx="43">
                  <c:v>0.37327315947221557</c:v>
                </c:pt>
              </c:numCache>
            </c:numRef>
          </c:val>
          <c:smooth val="0"/>
          <c:extLst>
            <c:ext xmlns:c16="http://schemas.microsoft.com/office/drawing/2014/chart" uri="{C3380CC4-5D6E-409C-BE32-E72D297353CC}">
              <c16:uniqueId val="{00000001-D869-4929-90CD-6F2B6E89BAB6}"/>
            </c:ext>
          </c:extLst>
        </c:ser>
        <c:dLbls>
          <c:showLegendKey val="0"/>
          <c:showVal val="0"/>
          <c:showCatName val="0"/>
          <c:showSerName val="0"/>
          <c:showPercent val="0"/>
          <c:showBubbleSize val="0"/>
        </c:dLbls>
        <c:smooth val="0"/>
        <c:axId val="637009416"/>
        <c:axId val="637011016"/>
      </c:lineChart>
      <c:catAx>
        <c:axId val="637009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637011016"/>
        <c:crosses val="autoZero"/>
        <c:auto val="1"/>
        <c:lblAlgn val="ctr"/>
        <c:lblOffset val="100"/>
        <c:noMultiLvlLbl val="0"/>
      </c:catAx>
      <c:valAx>
        <c:axId val="637011016"/>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63700941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2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a:outerShdw blurRad="50800" dist="38100" dir="8100000" algn="tr" rotWithShape="0">
                <a:prstClr val="black">
                  <a:alpha val="40000"/>
                </a:prstClr>
              </a:outerShdw>
            </a:effectLst>
          </c:spPr>
          <c:invertIfNegative val="0"/>
          <c:dPt>
            <c:idx val="0"/>
            <c:invertIfNegative val="0"/>
            <c:bubble3D val="0"/>
            <c:spPr>
              <a:solidFill>
                <a:schemeClr val="accent1"/>
              </a:solidFill>
              <a:ln>
                <a:noFill/>
              </a:ln>
              <a:effectLst>
                <a:outerShdw blurRad="50800" dist="38100" dir="8100000" algn="tr" rotWithShape="0">
                  <a:prstClr val="black">
                    <a:alpha val="40000"/>
                  </a:prstClr>
                </a:outerShdw>
              </a:effectLst>
            </c:spPr>
            <c:extLst>
              <c:ext xmlns:c16="http://schemas.microsoft.com/office/drawing/2014/chart" uri="{C3380CC4-5D6E-409C-BE32-E72D297353CC}">
                <c16:uniqueId val="{00000001-8E17-4243-BD11-658518F354A5}"/>
              </c:ext>
            </c:extLst>
          </c:dPt>
          <c:dLbls>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Sheet7!$A$129:$A$134</c:f>
              <c:strCache>
                <c:ptCount val="6"/>
                <c:pt idx="0">
                  <c:v>All self-employed</c:v>
                </c:pt>
                <c:pt idx="1">
                  <c:v>Accommodation and food services</c:v>
                </c:pt>
                <c:pt idx="2">
                  <c:v>Transportation and warehousing</c:v>
                </c:pt>
                <c:pt idx="3">
                  <c:v>Manufacturing</c:v>
                </c:pt>
                <c:pt idx="4">
                  <c:v>Professional, scientific and technical services</c:v>
                </c:pt>
                <c:pt idx="5">
                  <c:v>Forestry and logging</c:v>
                </c:pt>
              </c:strCache>
            </c:strRef>
          </c:cat>
          <c:val>
            <c:numRef>
              <c:f>Sheet7!$B$129:$B$134</c:f>
              <c:numCache>
                <c:formatCode>0%</c:formatCode>
                <c:ptCount val="6"/>
                <c:pt idx="0">
                  <c:v>0.41905550952775478</c:v>
                </c:pt>
                <c:pt idx="1">
                  <c:v>0.43829787234042555</c:v>
                </c:pt>
                <c:pt idx="2">
                  <c:v>0.44051446945337619</c:v>
                </c:pt>
                <c:pt idx="3">
                  <c:v>0.46118721461187212</c:v>
                </c:pt>
                <c:pt idx="4">
                  <c:v>0.46996996996996998</c:v>
                </c:pt>
                <c:pt idx="5">
                  <c:v>0.47863247863247865</c:v>
                </c:pt>
              </c:numCache>
            </c:numRef>
          </c:val>
          <c:extLst>
            <c:ext xmlns:c16="http://schemas.microsoft.com/office/drawing/2014/chart" uri="{C3380CC4-5D6E-409C-BE32-E72D297353CC}">
              <c16:uniqueId val="{00000000-8E17-4243-BD11-658518F354A5}"/>
            </c:ext>
          </c:extLst>
        </c:ser>
        <c:dLbls>
          <c:showLegendKey val="0"/>
          <c:showVal val="0"/>
          <c:showCatName val="0"/>
          <c:showSerName val="0"/>
          <c:showPercent val="0"/>
          <c:showBubbleSize val="0"/>
        </c:dLbls>
        <c:gapWidth val="75"/>
        <c:axId val="543813176"/>
        <c:axId val="543813496"/>
      </c:barChart>
      <c:catAx>
        <c:axId val="543813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543813496"/>
        <c:crosses val="autoZero"/>
        <c:auto val="1"/>
        <c:lblAlgn val="ctr"/>
        <c:lblOffset val="100"/>
        <c:noMultiLvlLbl val="0"/>
      </c:catAx>
      <c:valAx>
        <c:axId val="543813496"/>
        <c:scaling>
          <c:orientation val="minMax"/>
        </c:scaling>
        <c:delete val="1"/>
        <c:axPos val="b"/>
        <c:numFmt formatCode="0%" sourceLinked="1"/>
        <c:majorTickMark val="none"/>
        <c:minorTickMark val="none"/>
        <c:tickLblPos val="nextTo"/>
        <c:crossAx val="543813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E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6A799-5378-C343-92B9-B6C16346C2A6}"/>
              </a:ext>
            </a:extLst>
          </p:cNvPr>
          <p:cNvSpPr>
            <a:spLocks noGrp="1"/>
          </p:cNvSpPr>
          <p:nvPr>
            <p:ph type="ctrTitle"/>
          </p:nvPr>
        </p:nvSpPr>
        <p:spPr>
          <a:xfrm>
            <a:off x="854765" y="3061251"/>
            <a:ext cx="10485783" cy="1114632"/>
          </a:xfrm>
        </p:spPr>
        <p:txBody>
          <a:bodyPr anchor="b">
            <a:normAutofit/>
          </a:bodyPr>
          <a:lstStyle>
            <a:lvl1pPr algn="l">
              <a:defRPr sz="5000">
                <a:solidFill>
                  <a:schemeClr val="bg1"/>
                </a:solidFill>
              </a:defRPr>
            </a:lvl1pPr>
          </a:lstStyle>
          <a:p>
            <a:r>
              <a:rPr lang="en-US"/>
              <a:t>Click to edit Master title style</a:t>
            </a:r>
            <a:endParaRPr lang="en-CO"/>
          </a:p>
        </p:txBody>
      </p:sp>
      <p:sp>
        <p:nvSpPr>
          <p:cNvPr id="10" name="Subtitle 2">
            <a:extLst>
              <a:ext uri="{FF2B5EF4-FFF2-40B4-BE49-F238E27FC236}">
                <a16:creationId xmlns:a16="http://schemas.microsoft.com/office/drawing/2014/main" id="{8404E802-BB38-7D44-B10A-12F764E62842}"/>
              </a:ext>
            </a:extLst>
          </p:cNvPr>
          <p:cNvSpPr>
            <a:spLocks noGrp="1"/>
          </p:cNvSpPr>
          <p:nvPr>
            <p:ph type="subTitle" idx="1"/>
          </p:nvPr>
        </p:nvSpPr>
        <p:spPr>
          <a:xfrm>
            <a:off x="854765" y="4267959"/>
            <a:ext cx="10485783" cy="701605"/>
          </a:xfrm>
        </p:spPr>
        <p:txBody>
          <a:bodyPr/>
          <a:lstStyle>
            <a:lvl1pPr marL="0" indent="0" algn="l">
              <a:buFont typeface="Arial" panose="020B0604020202020204" pitchFamily="34" charset="0"/>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O"/>
          </a:p>
        </p:txBody>
      </p:sp>
    </p:spTree>
    <p:extLst>
      <p:ext uri="{BB962C8B-B14F-4D97-AF65-F5344CB8AC3E}">
        <p14:creationId xmlns:p14="http://schemas.microsoft.com/office/powerpoint/2010/main" val="409025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F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49E2ED-0D81-924D-BC03-89E692BBA636}"/>
              </a:ext>
            </a:extLst>
          </p:cNvPr>
          <p:cNvSpPr>
            <a:spLocks noGrp="1"/>
          </p:cNvSpPr>
          <p:nvPr>
            <p:ph type="ctrTitle"/>
          </p:nvPr>
        </p:nvSpPr>
        <p:spPr>
          <a:xfrm>
            <a:off x="854765" y="3061251"/>
            <a:ext cx="10485783" cy="1114632"/>
          </a:xfrm>
        </p:spPr>
        <p:txBody>
          <a:bodyPr anchor="b">
            <a:normAutofit/>
          </a:bodyPr>
          <a:lstStyle>
            <a:lvl1pPr algn="l">
              <a:defRPr sz="5000">
                <a:solidFill>
                  <a:schemeClr val="bg1"/>
                </a:solidFill>
              </a:defRPr>
            </a:lvl1pPr>
          </a:lstStyle>
          <a:p>
            <a:r>
              <a:rPr lang="en-US"/>
              <a:t>Click to edit Master title style</a:t>
            </a:r>
            <a:endParaRPr lang="en-CO"/>
          </a:p>
        </p:txBody>
      </p:sp>
      <p:sp>
        <p:nvSpPr>
          <p:cNvPr id="5" name="Subtitle 2">
            <a:extLst>
              <a:ext uri="{FF2B5EF4-FFF2-40B4-BE49-F238E27FC236}">
                <a16:creationId xmlns:a16="http://schemas.microsoft.com/office/drawing/2014/main" id="{2EE5A6DC-89C4-1C46-930F-BD069AB0F29D}"/>
              </a:ext>
            </a:extLst>
          </p:cNvPr>
          <p:cNvSpPr>
            <a:spLocks noGrp="1"/>
          </p:cNvSpPr>
          <p:nvPr>
            <p:ph type="subTitle" idx="1"/>
          </p:nvPr>
        </p:nvSpPr>
        <p:spPr>
          <a:xfrm>
            <a:off x="854765" y="4267959"/>
            <a:ext cx="10485783" cy="70160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O"/>
          </a:p>
        </p:txBody>
      </p:sp>
    </p:spTree>
    <p:extLst>
      <p:ext uri="{BB962C8B-B14F-4D97-AF65-F5344CB8AC3E}">
        <p14:creationId xmlns:p14="http://schemas.microsoft.com/office/powerpoint/2010/main" val="69757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356ABEB-2784-844E-8E53-E524C75FA761}"/>
              </a:ext>
            </a:extLst>
          </p:cNvPr>
          <p:cNvSpPr>
            <a:spLocks noGrp="1"/>
          </p:cNvSpPr>
          <p:nvPr>
            <p:ph type="ctrTitle"/>
          </p:nvPr>
        </p:nvSpPr>
        <p:spPr>
          <a:xfrm>
            <a:off x="854765" y="3061251"/>
            <a:ext cx="10485783" cy="1114632"/>
          </a:xfrm>
        </p:spPr>
        <p:txBody>
          <a:bodyPr anchor="b">
            <a:normAutofit/>
          </a:bodyPr>
          <a:lstStyle>
            <a:lvl1pPr algn="l">
              <a:defRPr sz="5000">
                <a:solidFill>
                  <a:schemeClr val="bg1"/>
                </a:solidFill>
              </a:defRPr>
            </a:lvl1pPr>
          </a:lstStyle>
          <a:p>
            <a:r>
              <a:rPr lang="en-US"/>
              <a:t>Click to edit Master title style</a:t>
            </a:r>
            <a:endParaRPr lang="en-CO"/>
          </a:p>
        </p:txBody>
      </p:sp>
      <p:sp>
        <p:nvSpPr>
          <p:cNvPr id="8" name="Subtitle 2">
            <a:extLst>
              <a:ext uri="{FF2B5EF4-FFF2-40B4-BE49-F238E27FC236}">
                <a16:creationId xmlns:a16="http://schemas.microsoft.com/office/drawing/2014/main" id="{E0290EE3-1E45-FC45-88B3-755CC8B78996}"/>
              </a:ext>
            </a:extLst>
          </p:cNvPr>
          <p:cNvSpPr>
            <a:spLocks noGrp="1"/>
          </p:cNvSpPr>
          <p:nvPr>
            <p:ph type="subTitle" idx="1"/>
          </p:nvPr>
        </p:nvSpPr>
        <p:spPr>
          <a:xfrm>
            <a:off x="854765" y="4267959"/>
            <a:ext cx="10485783" cy="70160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O"/>
          </a:p>
        </p:txBody>
      </p:sp>
    </p:spTree>
    <p:extLst>
      <p:ext uri="{BB962C8B-B14F-4D97-AF65-F5344CB8AC3E}">
        <p14:creationId xmlns:p14="http://schemas.microsoft.com/office/powerpoint/2010/main" val="234338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tle - Yellow">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544CA32-ADCF-3942-B724-BC290D320622}"/>
              </a:ext>
            </a:extLst>
          </p:cNvPr>
          <p:cNvSpPr>
            <a:spLocks noGrp="1"/>
          </p:cNvSpPr>
          <p:nvPr>
            <p:ph type="ctrTitle"/>
          </p:nvPr>
        </p:nvSpPr>
        <p:spPr>
          <a:xfrm>
            <a:off x="854765" y="3061251"/>
            <a:ext cx="10485783" cy="1114632"/>
          </a:xfrm>
        </p:spPr>
        <p:txBody>
          <a:bodyPr anchor="b">
            <a:normAutofit/>
          </a:bodyPr>
          <a:lstStyle>
            <a:lvl1pPr algn="l">
              <a:defRPr sz="5000">
                <a:solidFill>
                  <a:schemeClr val="bg1"/>
                </a:solidFill>
              </a:defRPr>
            </a:lvl1pPr>
          </a:lstStyle>
          <a:p>
            <a:r>
              <a:rPr lang="en-US"/>
              <a:t>Click to edit Master title style</a:t>
            </a:r>
            <a:endParaRPr lang="en-CO"/>
          </a:p>
        </p:txBody>
      </p:sp>
      <p:sp>
        <p:nvSpPr>
          <p:cNvPr id="8" name="Subtitle 2">
            <a:extLst>
              <a:ext uri="{FF2B5EF4-FFF2-40B4-BE49-F238E27FC236}">
                <a16:creationId xmlns:a16="http://schemas.microsoft.com/office/drawing/2014/main" id="{A8C21807-54F8-CD48-8C7C-1B2581E20D0F}"/>
              </a:ext>
            </a:extLst>
          </p:cNvPr>
          <p:cNvSpPr>
            <a:spLocks noGrp="1"/>
          </p:cNvSpPr>
          <p:nvPr>
            <p:ph type="subTitle" idx="1"/>
          </p:nvPr>
        </p:nvSpPr>
        <p:spPr>
          <a:xfrm>
            <a:off x="854765" y="4267959"/>
            <a:ext cx="10485783" cy="70160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O"/>
          </a:p>
        </p:txBody>
      </p:sp>
    </p:spTree>
    <p:extLst>
      <p:ext uri="{BB962C8B-B14F-4D97-AF65-F5344CB8AC3E}">
        <p14:creationId xmlns:p14="http://schemas.microsoft.com/office/powerpoint/2010/main" val="3918049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75A3-F164-0F49-9E32-33B55349E886}"/>
              </a:ext>
            </a:extLst>
          </p:cNvPr>
          <p:cNvSpPr>
            <a:spLocks noGrp="1"/>
          </p:cNvSpPr>
          <p:nvPr>
            <p:ph type="title"/>
          </p:nvPr>
        </p:nvSpPr>
        <p:spPr>
          <a:xfrm>
            <a:off x="726988" y="1242455"/>
            <a:ext cx="10764795" cy="1325563"/>
          </a:xfrm>
        </p:spPr>
        <p:txBody>
          <a:bodyPr>
            <a:normAutofit/>
          </a:bodyPr>
          <a:lstStyle>
            <a:lvl1pPr>
              <a:defRPr sz="3800"/>
            </a:lvl1pPr>
          </a:lstStyle>
          <a:p>
            <a:r>
              <a:rPr lang="en-US"/>
              <a:t>Click to edit Master title style</a:t>
            </a:r>
            <a:endParaRPr lang="en-CO"/>
          </a:p>
        </p:txBody>
      </p:sp>
      <p:sp>
        <p:nvSpPr>
          <p:cNvPr id="9" name="Text Placeholder 8">
            <a:extLst>
              <a:ext uri="{FF2B5EF4-FFF2-40B4-BE49-F238E27FC236}">
                <a16:creationId xmlns:a16="http://schemas.microsoft.com/office/drawing/2014/main" id="{BEBF3760-E79F-7548-91EF-32E71E1DBBD1}"/>
              </a:ext>
            </a:extLst>
          </p:cNvPr>
          <p:cNvSpPr>
            <a:spLocks noGrp="1"/>
          </p:cNvSpPr>
          <p:nvPr>
            <p:ph type="body" sz="quarter" idx="10"/>
          </p:nvPr>
        </p:nvSpPr>
        <p:spPr>
          <a:xfrm>
            <a:off x="727075" y="2930769"/>
            <a:ext cx="10764838" cy="3212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Tree>
    <p:extLst>
      <p:ext uri="{BB962C8B-B14F-4D97-AF65-F5344CB8AC3E}">
        <p14:creationId xmlns:p14="http://schemas.microsoft.com/office/powerpoint/2010/main" val="81633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F82BE-62BF-3043-8BC2-139EBF432FE9}"/>
              </a:ext>
            </a:extLst>
          </p:cNvPr>
          <p:cNvSpPr>
            <a:spLocks noGrp="1"/>
          </p:cNvSpPr>
          <p:nvPr>
            <p:ph type="title"/>
          </p:nvPr>
        </p:nvSpPr>
        <p:spPr>
          <a:xfrm>
            <a:off x="728576" y="1594492"/>
            <a:ext cx="4930817" cy="988070"/>
          </a:xfrm>
        </p:spPr>
        <p:txBody>
          <a:bodyPr anchor="t"/>
          <a:lstStyle>
            <a:lvl1pPr>
              <a:defRPr sz="3200"/>
            </a:lvl1pPr>
          </a:lstStyle>
          <a:p>
            <a:r>
              <a:rPr lang="en-US" dirty="0"/>
              <a:t>Click to edit Master title style</a:t>
            </a:r>
            <a:endParaRPr lang="en-CO" dirty="0"/>
          </a:p>
        </p:txBody>
      </p:sp>
      <p:sp>
        <p:nvSpPr>
          <p:cNvPr id="3" name="Picture Placeholder 2">
            <a:extLst>
              <a:ext uri="{FF2B5EF4-FFF2-40B4-BE49-F238E27FC236}">
                <a16:creationId xmlns:a16="http://schemas.microsoft.com/office/drawing/2014/main" id="{E3E17087-315F-CB4F-9A8D-97FCBBD269FD}"/>
              </a:ext>
            </a:extLst>
          </p:cNvPr>
          <p:cNvSpPr>
            <a:spLocks noGrp="1"/>
          </p:cNvSpPr>
          <p:nvPr>
            <p:ph type="pic" idx="1"/>
          </p:nvPr>
        </p:nvSpPr>
        <p:spPr>
          <a:xfrm>
            <a:off x="6709719" y="0"/>
            <a:ext cx="5478634" cy="6857999"/>
          </a:xfrm>
          <a:solidFill>
            <a:schemeClr val="bg1">
              <a:lumMod val="95000"/>
            </a:schemeClr>
          </a:solidFill>
        </p:spPr>
        <p:txBody>
          <a:bodyPr anchor="ctr"/>
          <a:lstStyle>
            <a:lvl1pPr marL="0" indent="0" algn="ctr">
              <a:buNone/>
              <a:defRPr sz="3200">
                <a:solidFill>
                  <a:schemeClr val="bg1">
                    <a:lumMod val="9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O" dirty="0"/>
          </a:p>
        </p:txBody>
      </p:sp>
      <p:sp>
        <p:nvSpPr>
          <p:cNvPr id="4" name="Text Placeholder 3">
            <a:extLst>
              <a:ext uri="{FF2B5EF4-FFF2-40B4-BE49-F238E27FC236}">
                <a16:creationId xmlns:a16="http://schemas.microsoft.com/office/drawing/2014/main" id="{426AE7AF-5D16-E94B-8A8A-2AA1AE771A6F}"/>
              </a:ext>
            </a:extLst>
          </p:cNvPr>
          <p:cNvSpPr>
            <a:spLocks noGrp="1"/>
          </p:cNvSpPr>
          <p:nvPr>
            <p:ph type="body" sz="half" idx="2"/>
          </p:nvPr>
        </p:nvSpPr>
        <p:spPr>
          <a:xfrm>
            <a:off x="728576" y="2940908"/>
            <a:ext cx="4930817" cy="28534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92074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Sponso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AFB2C76-D041-7C43-B704-68954592F667}"/>
              </a:ext>
            </a:extLst>
          </p:cNvPr>
          <p:cNvSpPr txBox="1"/>
          <p:nvPr userDrawn="1"/>
        </p:nvSpPr>
        <p:spPr>
          <a:xfrm>
            <a:off x="3113903" y="642551"/>
            <a:ext cx="5189838" cy="338554"/>
          </a:xfrm>
          <a:prstGeom prst="rect">
            <a:avLst/>
          </a:prstGeom>
          <a:noFill/>
        </p:spPr>
        <p:txBody>
          <a:bodyPr wrap="square" rtlCol="0">
            <a:spAutoFit/>
          </a:bodyPr>
          <a:lstStyle/>
          <a:p>
            <a:r>
              <a:rPr lang="en-US" sz="1600" spc="100" baseline="0" dirty="0">
                <a:solidFill>
                  <a:schemeClr val="bg1"/>
                </a:solidFill>
                <a:latin typeface="Arial" panose="020B0604020202020204" pitchFamily="34" charset="0"/>
                <a:cs typeface="Arial" panose="020B0604020202020204" pitchFamily="34" charset="0"/>
              </a:rPr>
              <a:t>PRESENTED BY / PRÉSENTÉ PAR</a:t>
            </a:r>
            <a:endParaRPr lang="en-CO" sz="1600" spc="100" baseline="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2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326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53814-5AB0-AD45-81FC-9927152B0A72}"/>
              </a:ext>
            </a:extLst>
          </p:cNvPr>
          <p:cNvSpPr>
            <a:spLocks noGrp="1"/>
          </p:cNvSpPr>
          <p:nvPr>
            <p:ph type="title"/>
          </p:nvPr>
        </p:nvSpPr>
        <p:spPr/>
        <p:txBody>
          <a:bodyPr/>
          <a:lstStyle/>
          <a:p>
            <a:r>
              <a:rPr lang="en-US"/>
              <a:t>Click to edit Master title style</a:t>
            </a:r>
            <a:endParaRPr lang="en-CO"/>
          </a:p>
        </p:txBody>
      </p:sp>
      <p:sp>
        <p:nvSpPr>
          <p:cNvPr id="3" name="Content Placeholder 2">
            <a:extLst>
              <a:ext uri="{FF2B5EF4-FFF2-40B4-BE49-F238E27FC236}">
                <a16:creationId xmlns:a16="http://schemas.microsoft.com/office/drawing/2014/main" id="{75AD983C-E41B-0143-B223-39DFCD9777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4" name="Date Placeholder 3">
            <a:extLst>
              <a:ext uri="{FF2B5EF4-FFF2-40B4-BE49-F238E27FC236}">
                <a16:creationId xmlns:a16="http://schemas.microsoft.com/office/drawing/2014/main" id="{6160852B-5F63-8245-961A-CE90E4F148E3}"/>
              </a:ext>
            </a:extLst>
          </p:cNvPr>
          <p:cNvSpPr>
            <a:spLocks noGrp="1"/>
          </p:cNvSpPr>
          <p:nvPr>
            <p:ph type="dt" sz="half" idx="10"/>
          </p:nvPr>
        </p:nvSpPr>
        <p:spPr>
          <a:xfrm>
            <a:off x="838200" y="6356350"/>
            <a:ext cx="2743200" cy="365125"/>
          </a:xfrm>
          <a:prstGeom prst="rect">
            <a:avLst/>
          </a:prstGeom>
        </p:spPr>
        <p:txBody>
          <a:bodyPr/>
          <a:lstStyle/>
          <a:p>
            <a:fld id="{52AC8812-9BBD-8E46-AEC1-709D9054E233}" type="datetimeFigureOut">
              <a:rPr lang="en-CO" smtClean="0"/>
              <a:t>06/12/2020</a:t>
            </a:fld>
            <a:endParaRPr lang="en-CO"/>
          </a:p>
        </p:txBody>
      </p:sp>
      <p:sp>
        <p:nvSpPr>
          <p:cNvPr id="5" name="Footer Placeholder 4">
            <a:extLst>
              <a:ext uri="{FF2B5EF4-FFF2-40B4-BE49-F238E27FC236}">
                <a16:creationId xmlns:a16="http://schemas.microsoft.com/office/drawing/2014/main" id="{B3D95B01-4A20-4543-B91C-853350F8BC30}"/>
              </a:ext>
            </a:extLst>
          </p:cNvPr>
          <p:cNvSpPr>
            <a:spLocks noGrp="1"/>
          </p:cNvSpPr>
          <p:nvPr>
            <p:ph type="ftr" sz="quarter" idx="11"/>
          </p:nvPr>
        </p:nvSpPr>
        <p:spPr>
          <a:xfrm>
            <a:off x="4038600" y="6356350"/>
            <a:ext cx="4114800" cy="365125"/>
          </a:xfrm>
          <a:prstGeom prst="rect">
            <a:avLst/>
          </a:prstGeom>
        </p:spPr>
        <p:txBody>
          <a:bodyPr/>
          <a:lstStyle/>
          <a:p>
            <a:endParaRPr lang="en-CO"/>
          </a:p>
        </p:txBody>
      </p:sp>
      <p:sp>
        <p:nvSpPr>
          <p:cNvPr id="6" name="Slide Number Placeholder 5">
            <a:extLst>
              <a:ext uri="{FF2B5EF4-FFF2-40B4-BE49-F238E27FC236}">
                <a16:creationId xmlns:a16="http://schemas.microsoft.com/office/drawing/2014/main" id="{4B1D6732-1F29-3D4C-BA09-61533DC5ED72}"/>
              </a:ext>
            </a:extLst>
          </p:cNvPr>
          <p:cNvSpPr>
            <a:spLocks noGrp="1"/>
          </p:cNvSpPr>
          <p:nvPr>
            <p:ph type="sldNum" sz="quarter" idx="12"/>
          </p:nvPr>
        </p:nvSpPr>
        <p:spPr>
          <a:xfrm>
            <a:off x="8610600" y="6356350"/>
            <a:ext cx="2743200" cy="365125"/>
          </a:xfrm>
          <a:prstGeom prst="rect">
            <a:avLst/>
          </a:prstGeom>
        </p:spPr>
        <p:txBody>
          <a:bodyPr/>
          <a:lstStyle/>
          <a:p>
            <a:fld id="{EF64955F-D94D-624B-9A7A-44EC57F5348D}" type="slidenum">
              <a:rPr lang="en-CO" smtClean="0"/>
              <a:t>‹#›</a:t>
            </a:fld>
            <a:endParaRPr lang="en-CO"/>
          </a:p>
        </p:txBody>
      </p:sp>
    </p:spTree>
    <p:extLst>
      <p:ext uri="{BB962C8B-B14F-4D97-AF65-F5344CB8AC3E}">
        <p14:creationId xmlns:p14="http://schemas.microsoft.com/office/powerpoint/2010/main" val="312748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A0AE40-7B3F-6049-9524-790BB6C998FB}"/>
              </a:ext>
            </a:extLst>
          </p:cNvPr>
          <p:cNvSpPr>
            <a:spLocks noGrp="1"/>
          </p:cNvSpPr>
          <p:nvPr>
            <p:ph type="title"/>
          </p:nvPr>
        </p:nvSpPr>
        <p:spPr>
          <a:xfrm>
            <a:off x="838200" y="501049"/>
            <a:ext cx="10515600" cy="1325563"/>
          </a:xfrm>
          <a:prstGeom prst="rect">
            <a:avLst/>
          </a:prstGeom>
        </p:spPr>
        <p:txBody>
          <a:bodyPr vert="horz" lIns="91440" tIns="45720" rIns="91440" bIns="45720" rtlCol="0" anchor="ctr">
            <a:normAutofit/>
          </a:bodyPr>
          <a:lstStyle/>
          <a:p>
            <a:r>
              <a:rPr lang="en-US" dirty="0"/>
              <a:t>Click to edit Master title style</a:t>
            </a:r>
            <a:endParaRPr lang="en-CO" dirty="0"/>
          </a:p>
        </p:txBody>
      </p:sp>
      <p:sp>
        <p:nvSpPr>
          <p:cNvPr id="3" name="Text Placeholder 2">
            <a:extLst>
              <a:ext uri="{FF2B5EF4-FFF2-40B4-BE49-F238E27FC236}">
                <a16:creationId xmlns:a16="http://schemas.microsoft.com/office/drawing/2014/main" id="{DD3763DB-3E71-EB4C-9BBA-2B33D3994774}"/>
              </a:ext>
            </a:extLst>
          </p:cNvPr>
          <p:cNvSpPr>
            <a:spLocks noGrp="1"/>
          </p:cNvSpPr>
          <p:nvPr>
            <p:ph type="body" idx="1"/>
          </p:nvPr>
        </p:nvSpPr>
        <p:spPr>
          <a:xfrm>
            <a:off x="838200" y="196154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O" dirty="0"/>
          </a:p>
        </p:txBody>
      </p:sp>
    </p:spTree>
    <p:extLst>
      <p:ext uri="{BB962C8B-B14F-4D97-AF65-F5344CB8AC3E}">
        <p14:creationId xmlns:p14="http://schemas.microsoft.com/office/powerpoint/2010/main" val="249542375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1" r:id="rId4"/>
    <p:sldLayoutId id="2147483654" r:id="rId5"/>
    <p:sldLayoutId id="2147483657" r:id="rId6"/>
    <p:sldLayoutId id="2147483655" r:id="rId7"/>
    <p:sldLayoutId id="2147483662" r:id="rId8"/>
    <p:sldLayoutId id="2147483650" r:id="rId9"/>
  </p:sldLayoutIdLst>
  <p:txStyles>
    <p:titleStyle>
      <a:lvl1pPr algn="l" defTabSz="914400" rtl="0" eaLnBrk="1" latinLnBrk="0" hangingPunct="1">
        <a:lnSpc>
          <a:spcPct val="90000"/>
        </a:lnSpc>
        <a:spcBef>
          <a:spcPct val="0"/>
        </a:spcBef>
        <a:buNone/>
        <a:defRPr sz="4400" kern="1200">
          <a:solidFill>
            <a:srgbClr val="00006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2">
              <a:lumMod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bg2">
              <a:lumMod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6934C-7CF0-3243-8ACB-C07FA8811D4F}"/>
              </a:ext>
            </a:extLst>
          </p:cNvPr>
          <p:cNvSpPr>
            <a:spLocks noGrp="1"/>
          </p:cNvSpPr>
          <p:nvPr>
            <p:ph type="ctrTitle"/>
          </p:nvPr>
        </p:nvSpPr>
        <p:spPr>
          <a:xfrm>
            <a:off x="854765" y="3584049"/>
            <a:ext cx="10995490" cy="1412823"/>
          </a:xfrm>
        </p:spPr>
        <p:txBody>
          <a:bodyPr>
            <a:noAutofit/>
          </a:bodyPr>
          <a:lstStyle/>
          <a:p>
            <a:r>
              <a:rPr lang="en-US" sz="4000" dirty="0"/>
              <a:t>How do we build and support the next generation of growth-stage companies that can export internationally from New Brunswick?</a:t>
            </a:r>
            <a:endParaRPr lang="en-CO" sz="4000" dirty="0"/>
          </a:p>
        </p:txBody>
      </p:sp>
    </p:spTree>
    <p:extLst>
      <p:ext uri="{BB962C8B-B14F-4D97-AF65-F5344CB8AC3E}">
        <p14:creationId xmlns:p14="http://schemas.microsoft.com/office/powerpoint/2010/main" val="369220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9EC7C16-78C9-49B2-8955-166D52F4574E}"/>
              </a:ext>
            </a:extLst>
          </p:cNvPr>
          <p:cNvSpPr txBox="1">
            <a:spLocks/>
          </p:cNvSpPr>
          <p:nvPr/>
        </p:nvSpPr>
        <p:spPr>
          <a:xfrm>
            <a:off x="4100946" y="119803"/>
            <a:ext cx="8000438" cy="11476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Self-employment in New Brunswick: Personal services*</a:t>
            </a:r>
            <a:endParaRPr lang="en-CO" dirty="0"/>
          </a:p>
        </p:txBody>
      </p:sp>
      <p:sp>
        <p:nvSpPr>
          <p:cNvPr id="8" name="Rectangle 7">
            <a:extLst>
              <a:ext uri="{FF2B5EF4-FFF2-40B4-BE49-F238E27FC236}">
                <a16:creationId xmlns:a16="http://schemas.microsoft.com/office/drawing/2014/main" id="{8E34DD8F-FF82-406F-893D-6C9C8A41FE0F}"/>
              </a:ext>
            </a:extLst>
          </p:cNvPr>
          <p:cNvSpPr/>
          <p:nvPr/>
        </p:nvSpPr>
        <p:spPr>
          <a:xfrm>
            <a:off x="0" y="6573396"/>
            <a:ext cx="5044586" cy="307777"/>
          </a:xfrm>
          <a:prstGeom prst="rect">
            <a:avLst/>
          </a:prstGeom>
        </p:spPr>
        <p:txBody>
          <a:bodyPr wrap="none">
            <a:spAutoFit/>
          </a:bodyPr>
          <a:lstStyle/>
          <a:p>
            <a:r>
              <a:rPr lang="en-US" sz="1400" dirty="0">
                <a:solidFill>
                  <a:srgbClr val="000000"/>
                </a:solidFill>
                <a:latin typeface="Calibri" panose="020F0502020204030204" pitchFamily="34" charset="0"/>
              </a:rPr>
              <a:t>*Other services (NAICS 81). Source: Statistics Canada 2016 Census.</a:t>
            </a:r>
            <a:endParaRPr lang="en-CA" sz="1400" dirty="0"/>
          </a:p>
        </p:txBody>
      </p:sp>
      <p:pic>
        <p:nvPicPr>
          <p:cNvPr id="4098" name="Picture 2" descr="Pet Groomer Icon 2334584">
            <a:extLst>
              <a:ext uri="{FF2B5EF4-FFF2-40B4-BE49-F238E27FC236}">
                <a16:creationId xmlns:a16="http://schemas.microsoft.com/office/drawing/2014/main" id="{881073B0-00BD-44E7-8B35-BF95DC3CE6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129" y="1709317"/>
            <a:ext cx="2311397" cy="231139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a:extLst>
              <a:ext uri="{FF2B5EF4-FFF2-40B4-BE49-F238E27FC236}">
                <a16:creationId xmlns:a16="http://schemas.microsoft.com/office/drawing/2014/main" id="{B8A29863-90DB-4881-8A9F-A9C66BBF8F6E}"/>
              </a:ext>
            </a:extLst>
          </p:cNvPr>
          <p:cNvGraphicFramePr>
            <a:graphicFrameLocks noGrp="1"/>
          </p:cNvGraphicFramePr>
          <p:nvPr>
            <p:extLst>
              <p:ext uri="{D42A27DB-BD31-4B8C-83A1-F6EECF244321}">
                <p14:modId xmlns:p14="http://schemas.microsoft.com/office/powerpoint/2010/main" val="1353822128"/>
              </p:ext>
            </p:extLst>
          </p:nvPr>
        </p:nvGraphicFramePr>
        <p:xfrm>
          <a:off x="3426689" y="1709319"/>
          <a:ext cx="8765311" cy="4422199"/>
        </p:xfrm>
        <a:graphic>
          <a:graphicData uri="http://schemas.openxmlformats.org/drawingml/2006/table">
            <a:tbl>
              <a:tblPr>
                <a:tableStyleId>{5C22544A-7EE6-4342-B048-85BDC9FD1C3A}</a:tableStyleId>
              </a:tblPr>
              <a:tblGrid>
                <a:gridCol w="5116947">
                  <a:extLst>
                    <a:ext uri="{9D8B030D-6E8A-4147-A177-3AD203B41FA5}">
                      <a16:colId xmlns:a16="http://schemas.microsoft.com/office/drawing/2014/main" val="1141721016"/>
                    </a:ext>
                  </a:extLst>
                </a:gridCol>
                <a:gridCol w="1736197">
                  <a:extLst>
                    <a:ext uri="{9D8B030D-6E8A-4147-A177-3AD203B41FA5}">
                      <a16:colId xmlns:a16="http://schemas.microsoft.com/office/drawing/2014/main" val="1686169065"/>
                    </a:ext>
                  </a:extLst>
                </a:gridCol>
                <a:gridCol w="1912167">
                  <a:extLst>
                    <a:ext uri="{9D8B030D-6E8A-4147-A177-3AD203B41FA5}">
                      <a16:colId xmlns:a16="http://schemas.microsoft.com/office/drawing/2014/main" val="2295868997"/>
                    </a:ext>
                  </a:extLst>
                </a:gridCol>
              </a:tblGrid>
              <a:tr h="676336">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All</a:t>
                      </a:r>
                    </a:p>
                    <a:p>
                      <a:pPr algn="ctr" fontAlgn="b"/>
                      <a:r>
                        <a:rPr lang="en-CA" sz="2000" b="1" u="sng" strike="noStrike" dirty="0">
                          <a:effectLst/>
                          <a:latin typeface="+mn-lt"/>
                        </a:rPr>
                        <a:t>self-employed</a:t>
                      </a:r>
                      <a:endParaRPr lang="en-CA" sz="2000" b="1" i="0" u="sng"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Self-employed </a:t>
                      </a:r>
                    </a:p>
                    <a:p>
                      <a:pPr algn="ctr" fontAlgn="b"/>
                      <a:r>
                        <a:rPr lang="en-CA" sz="2000" b="1" u="sng" strike="noStrike" dirty="0">
                          <a:effectLst/>
                          <a:latin typeface="+mn-lt"/>
                        </a:rPr>
                        <a:t>with paid help</a:t>
                      </a:r>
                      <a:endParaRPr lang="en-CA" sz="2000" b="1" i="0" u="sng"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668581218"/>
                  </a:ext>
                </a:extLst>
              </a:tr>
              <a:tr h="676336">
                <a:tc>
                  <a:txBody>
                    <a:bodyPr/>
                    <a:lstStyle/>
                    <a:p>
                      <a:pPr algn="l" fontAlgn="b"/>
                      <a:r>
                        <a:rPr lang="en-CA" sz="2000" b="1" u="none" strike="noStrike" dirty="0">
                          <a:effectLst/>
                          <a:latin typeface="+mn-lt"/>
                        </a:rPr>
                        <a:t>Self-employment – per 1,000 workers</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250 </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54 </a:t>
                      </a:r>
                      <a:endParaRPr lang="en-CA" sz="2000" b="1"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839854793"/>
                  </a:ext>
                </a:extLst>
              </a:tr>
              <a:tr h="343371">
                <a:tc>
                  <a:txBody>
                    <a:bodyPr/>
                    <a:lstStyle/>
                    <a:p>
                      <a:pPr algn="l" fontAlgn="b"/>
                      <a:r>
                        <a:rPr lang="en-CA" sz="2000" b="1" i="1" u="none" strike="noStrike" dirty="0">
                          <a:effectLst/>
                          <a:latin typeface="+mn-lt"/>
                        </a:rPr>
                        <a:t>Compared to Canada</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+20%</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-12%</a:t>
                      </a:r>
                      <a:endParaRPr lang="en-CA" sz="2000" b="1" i="1"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427124751"/>
                  </a:ext>
                </a:extLst>
              </a:tr>
              <a:tr h="343371">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156455210"/>
                  </a:ext>
                </a:extLst>
              </a:tr>
              <a:tr h="676336">
                <a:tc>
                  <a:txBody>
                    <a:bodyPr/>
                    <a:lstStyle/>
                    <a:p>
                      <a:pPr algn="l" fontAlgn="b"/>
                      <a:r>
                        <a:rPr lang="en-CA" sz="2000" b="1" u="none" strike="noStrike" dirty="0">
                          <a:solidFill>
                            <a:schemeClr val="accent6">
                              <a:lumMod val="50000"/>
                            </a:schemeClr>
                          </a:solidFill>
                          <a:effectLst/>
                          <a:latin typeface="+mn-lt"/>
                        </a:rPr>
                        <a:t>Female self-employment – per 1,000 workers</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304 </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41 </a:t>
                      </a:r>
                      <a:endParaRPr lang="en-CA" sz="2000" b="1" i="0" u="none" strike="noStrike" dirty="0">
                        <a:solidFill>
                          <a:schemeClr val="accent6">
                            <a:lumMod val="50000"/>
                          </a:schemeClr>
                        </a:solidFill>
                        <a:effectLst/>
                        <a:latin typeface="+mn-lt"/>
                      </a:endParaRPr>
                    </a:p>
                  </a:txBody>
                  <a:tcPr marL="9525" marR="9525" marT="9525" marB="0" anchor="b">
                    <a:noFill/>
                  </a:tcPr>
                </a:tc>
                <a:extLst>
                  <a:ext uri="{0D108BD9-81ED-4DB2-BD59-A6C34878D82A}">
                    <a16:rowId xmlns:a16="http://schemas.microsoft.com/office/drawing/2014/main" val="403925520"/>
                  </a:ext>
                </a:extLst>
              </a:tr>
              <a:tr h="343371">
                <a:tc>
                  <a:txBody>
                    <a:bodyPr/>
                    <a:lstStyle/>
                    <a:p>
                      <a:pPr algn="l" fontAlgn="b"/>
                      <a:r>
                        <a:rPr lang="en-CA" sz="2000" b="1" i="1" u="none" strike="noStrike" dirty="0">
                          <a:solidFill>
                            <a:schemeClr val="accent6">
                              <a:lumMod val="50000"/>
                            </a:schemeClr>
                          </a:solidFill>
                          <a:effectLst/>
                          <a:latin typeface="+mn-lt"/>
                        </a:rPr>
                        <a:t>Compared to Canada</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+40%</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-17%</a:t>
                      </a:r>
                    </a:p>
                  </a:txBody>
                  <a:tcPr marL="9525" marR="9525" marT="9525" marB="0" anchor="b">
                    <a:noFill/>
                  </a:tcPr>
                </a:tc>
                <a:extLst>
                  <a:ext uri="{0D108BD9-81ED-4DB2-BD59-A6C34878D82A}">
                    <a16:rowId xmlns:a16="http://schemas.microsoft.com/office/drawing/2014/main" val="1401888570"/>
                  </a:ext>
                </a:extLst>
              </a:tr>
              <a:tr h="343371">
                <a:tc>
                  <a:txBody>
                    <a:bodyPr/>
                    <a:lstStyle/>
                    <a:p>
                      <a:pPr algn="l" fontAlgn="b"/>
                      <a:endParaRPr lang="en-CA" sz="2000" b="0" i="0" u="none" strike="noStrike">
                        <a:solidFill>
                          <a:srgbClr val="000000"/>
                        </a:solidFill>
                        <a:effectLst/>
                        <a:latin typeface="+mn-lt"/>
                      </a:endParaRPr>
                    </a:p>
                  </a:txBody>
                  <a:tcPr marL="9525" marR="9525" marT="9525" marB="0" anchor="b">
                    <a:noFill/>
                  </a:tcPr>
                </a:tc>
                <a:tc>
                  <a:txBody>
                    <a:bodyPr/>
                    <a:lstStyle/>
                    <a:p>
                      <a:pPr algn="ctr" fontAlgn="b"/>
                      <a:endParaRPr lang="en-CA" sz="2000" b="0" i="0" u="none" strike="noStrike">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774526791"/>
                  </a:ext>
                </a:extLst>
              </a:tr>
              <a:tr h="676336">
                <a:tc>
                  <a:txBody>
                    <a:bodyPr/>
                    <a:lstStyle/>
                    <a:p>
                      <a:pPr algn="l" fontAlgn="b"/>
                      <a:r>
                        <a:rPr lang="en-CA" sz="2000" b="1" u="none" strike="noStrike" dirty="0">
                          <a:solidFill>
                            <a:schemeClr val="accent2">
                              <a:lumMod val="50000"/>
                            </a:schemeClr>
                          </a:solidFill>
                          <a:effectLst/>
                          <a:latin typeface="+mn-lt"/>
                        </a:rPr>
                        <a:t>Youth (25-34) self-employment – per 1,000 workers</a:t>
                      </a:r>
                      <a:endParaRPr lang="en-CA" sz="2000" b="1" i="0" u="none" strike="noStrike" dirty="0">
                        <a:solidFill>
                          <a:schemeClr val="accent2">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2">
                              <a:lumMod val="50000"/>
                            </a:schemeClr>
                          </a:solidFill>
                          <a:effectLst/>
                          <a:latin typeface="+mn-lt"/>
                        </a:rPr>
                        <a:t> 211 </a:t>
                      </a:r>
                      <a:endParaRPr lang="en-CA" sz="2000" b="1" i="0" u="none" strike="noStrike" dirty="0">
                        <a:solidFill>
                          <a:schemeClr val="accent2">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2">
                              <a:lumMod val="50000"/>
                            </a:schemeClr>
                          </a:solidFill>
                          <a:effectLst/>
                          <a:latin typeface="+mn-lt"/>
                        </a:rPr>
                        <a:t> 33 </a:t>
                      </a:r>
                      <a:endParaRPr lang="en-CA" sz="2000" b="1" i="0" u="none" strike="noStrike" dirty="0">
                        <a:solidFill>
                          <a:schemeClr val="accent2">
                            <a:lumMod val="50000"/>
                          </a:schemeClr>
                        </a:solidFill>
                        <a:effectLst/>
                        <a:latin typeface="+mn-lt"/>
                      </a:endParaRPr>
                    </a:p>
                  </a:txBody>
                  <a:tcPr marL="9525" marR="9525" marT="9525" marB="0" anchor="b">
                    <a:noFill/>
                  </a:tcPr>
                </a:tc>
                <a:extLst>
                  <a:ext uri="{0D108BD9-81ED-4DB2-BD59-A6C34878D82A}">
                    <a16:rowId xmlns:a16="http://schemas.microsoft.com/office/drawing/2014/main" val="1824640049"/>
                  </a:ext>
                </a:extLst>
              </a:tr>
              <a:tr h="343371">
                <a:tc>
                  <a:txBody>
                    <a:bodyPr/>
                    <a:lstStyle/>
                    <a:p>
                      <a:pPr algn="l" fontAlgn="b"/>
                      <a:r>
                        <a:rPr lang="en-CA" sz="2000" b="1" i="1" u="none" strike="noStrike" dirty="0">
                          <a:solidFill>
                            <a:schemeClr val="accent2">
                              <a:lumMod val="50000"/>
                            </a:schemeClr>
                          </a:solidFill>
                          <a:effectLst/>
                          <a:latin typeface="+mn-lt"/>
                        </a:rPr>
                        <a:t>Compared to Canada</a:t>
                      </a:r>
                    </a:p>
                  </a:txBody>
                  <a:tcPr marL="9525" marR="9525" marT="9525" marB="0" anchor="b">
                    <a:noFill/>
                  </a:tcPr>
                </a:tc>
                <a:tc>
                  <a:txBody>
                    <a:bodyPr/>
                    <a:lstStyle/>
                    <a:p>
                      <a:pPr algn="ctr" fontAlgn="b"/>
                      <a:r>
                        <a:rPr lang="en-CA" sz="2000" b="1" i="1" u="none" strike="noStrike" dirty="0">
                          <a:solidFill>
                            <a:schemeClr val="accent2">
                              <a:lumMod val="50000"/>
                            </a:schemeClr>
                          </a:solidFill>
                          <a:effectLst/>
                          <a:latin typeface="+mn-lt"/>
                        </a:rPr>
                        <a:t>+43%</a:t>
                      </a:r>
                    </a:p>
                  </a:txBody>
                  <a:tcPr marL="9525" marR="9525" marT="9525" marB="0" anchor="b">
                    <a:noFill/>
                  </a:tcPr>
                </a:tc>
                <a:tc>
                  <a:txBody>
                    <a:bodyPr/>
                    <a:lstStyle/>
                    <a:p>
                      <a:pPr algn="ctr" fontAlgn="b"/>
                      <a:r>
                        <a:rPr lang="en-CA" sz="2000" b="1" i="1" u="none" strike="noStrike" dirty="0">
                          <a:solidFill>
                            <a:schemeClr val="accent2">
                              <a:lumMod val="50000"/>
                            </a:schemeClr>
                          </a:solidFill>
                          <a:effectLst/>
                          <a:latin typeface="+mn-lt"/>
                        </a:rPr>
                        <a:t>-7%</a:t>
                      </a:r>
                    </a:p>
                  </a:txBody>
                  <a:tcPr marL="9525" marR="9525" marT="9525" marB="0" anchor="b">
                    <a:noFill/>
                  </a:tcPr>
                </a:tc>
                <a:extLst>
                  <a:ext uri="{0D108BD9-81ED-4DB2-BD59-A6C34878D82A}">
                    <a16:rowId xmlns:a16="http://schemas.microsoft.com/office/drawing/2014/main" val="1411920489"/>
                  </a:ext>
                </a:extLst>
              </a:tr>
            </a:tbl>
          </a:graphicData>
        </a:graphic>
      </p:graphicFrame>
    </p:spTree>
    <p:extLst>
      <p:ext uri="{BB962C8B-B14F-4D97-AF65-F5344CB8AC3E}">
        <p14:creationId xmlns:p14="http://schemas.microsoft.com/office/powerpoint/2010/main" val="89882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9EC7C16-78C9-49B2-8955-166D52F4574E}"/>
              </a:ext>
            </a:extLst>
          </p:cNvPr>
          <p:cNvSpPr txBox="1">
            <a:spLocks/>
          </p:cNvSpPr>
          <p:nvPr/>
        </p:nvSpPr>
        <p:spPr>
          <a:xfrm>
            <a:off x="4100946" y="119803"/>
            <a:ext cx="8000438" cy="11476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Self-employment in New Brunswick:</a:t>
            </a:r>
          </a:p>
          <a:p>
            <a:pPr algn="r"/>
            <a:r>
              <a:rPr lang="en-US" dirty="0"/>
              <a:t>Ambulatory health care services</a:t>
            </a:r>
            <a:endParaRPr lang="en-CO" dirty="0"/>
          </a:p>
        </p:txBody>
      </p:sp>
      <p:sp>
        <p:nvSpPr>
          <p:cNvPr id="8" name="Rectangle 7">
            <a:extLst>
              <a:ext uri="{FF2B5EF4-FFF2-40B4-BE49-F238E27FC236}">
                <a16:creationId xmlns:a16="http://schemas.microsoft.com/office/drawing/2014/main" id="{8E34DD8F-FF82-406F-893D-6C9C8A41FE0F}"/>
              </a:ext>
            </a:extLst>
          </p:cNvPr>
          <p:cNvSpPr/>
          <p:nvPr/>
        </p:nvSpPr>
        <p:spPr>
          <a:xfrm>
            <a:off x="0" y="6573396"/>
            <a:ext cx="5044586" cy="307777"/>
          </a:xfrm>
          <a:prstGeom prst="rect">
            <a:avLst/>
          </a:prstGeom>
        </p:spPr>
        <p:txBody>
          <a:bodyPr wrap="none">
            <a:spAutoFit/>
          </a:bodyPr>
          <a:lstStyle/>
          <a:p>
            <a:r>
              <a:rPr lang="en-US" sz="1400" dirty="0">
                <a:solidFill>
                  <a:srgbClr val="000000"/>
                </a:solidFill>
                <a:latin typeface="Calibri" panose="020F0502020204030204" pitchFamily="34" charset="0"/>
              </a:rPr>
              <a:t>*Other services (NAICS 81). Source: Statistics Canada 2016 Census.</a:t>
            </a:r>
            <a:endParaRPr lang="en-CA" sz="1400" dirty="0"/>
          </a:p>
        </p:txBody>
      </p:sp>
      <p:graphicFrame>
        <p:nvGraphicFramePr>
          <p:cNvPr id="9" name="Table 8">
            <a:extLst>
              <a:ext uri="{FF2B5EF4-FFF2-40B4-BE49-F238E27FC236}">
                <a16:creationId xmlns:a16="http://schemas.microsoft.com/office/drawing/2014/main" id="{B8A29863-90DB-4881-8A9F-A9C66BBF8F6E}"/>
              </a:ext>
            </a:extLst>
          </p:cNvPr>
          <p:cNvGraphicFramePr>
            <a:graphicFrameLocks noGrp="1"/>
          </p:cNvGraphicFramePr>
          <p:nvPr>
            <p:extLst>
              <p:ext uri="{D42A27DB-BD31-4B8C-83A1-F6EECF244321}">
                <p14:modId xmlns:p14="http://schemas.microsoft.com/office/powerpoint/2010/main" val="2548161629"/>
              </p:ext>
            </p:extLst>
          </p:nvPr>
        </p:nvGraphicFramePr>
        <p:xfrm>
          <a:off x="3426689" y="1709319"/>
          <a:ext cx="8765311" cy="4422199"/>
        </p:xfrm>
        <a:graphic>
          <a:graphicData uri="http://schemas.openxmlformats.org/drawingml/2006/table">
            <a:tbl>
              <a:tblPr>
                <a:tableStyleId>{5C22544A-7EE6-4342-B048-85BDC9FD1C3A}</a:tableStyleId>
              </a:tblPr>
              <a:tblGrid>
                <a:gridCol w="5116947">
                  <a:extLst>
                    <a:ext uri="{9D8B030D-6E8A-4147-A177-3AD203B41FA5}">
                      <a16:colId xmlns:a16="http://schemas.microsoft.com/office/drawing/2014/main" val="1141721016"/>
                    </a:ext>
                  </a:extLst>
                </a:gridCol>
                <a:gridCol w="1736197">
                  <a:extLst>
                    <a:ext uri="{9D8B030D-6E8A-4147-A177-3AD203B41FA5}">
                      <a16:colId xmlns:a16="http://schemas.microsoft.com/office/drawing/2014/main" val="1686169065"/>
                    </a:ext>
                  </a:extLst>
                </a:gridCol>
                <a:gridCol w="1912167">
                  <a:extLst>
                    <a:ext uri="{9D8B030D-6E8A-4147-A177-3AD203B41FA5}">
                      <a16:colId xmlns:a16="http://schemas.microsoft.com/office/drawing/2014/main" val="2295868997"/>
                    </a:ext>
                  </a:extLst>
                </a:gridCol>
              </a:tblGrid>
              <a:tr h="676336">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All</a:t>
                      </a:r>
                    </a:p>
                    <a:p>
                      <a:pPr algn="ctr" fontAlgn="b"/>
                      <a:r>
                        <a:rPr lang="en-CA" sz="2000" b="1" u="sng" strike="noStrike" dirty="0">
                          <a:effectLst/>
                          <a:latin typeface="+mn-lt"/>
                        </a:rPr>
                        <a:t>self-employed</a:t>
                      </a:r>
                      <a:endParaRPr lang="en-CA" sz="2000" b="1" i="0" u="sng"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Self-employed </a:t>
                      </a:r>
                    </a:p>
                    <a:p>
                      <a:pPr algn="ctr" fontAlgn="b"/>
                      <a:r>
                        <a:rPr lang="en-CA" sz="2000" b="1" u="sng" strike="noStrike" dirty="0">
                          <a:effectLst/>
                          <a:latin typeface="+mn-lt"/>
                        </a:rPr>
                        <a:t>with paid help</a:t>
                      </a:r>
                      <a:endParaRPr lang="en-CA" sz="2000" b="1" i="0" u="sng"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668581218"/>
                  </a:ext>
                </a:extLst>
              </a:tr>
              <a:tr h="676336">
                <a:tc>
                  <a:txBody>
                    <a:bodyPr/>
                    <a:lstStyle/>
                    <a:p>
                      <a:pPr algn="l" fontAlgn="b"/>
                      <a:r>
                        <a:rPr lang="en-CA" sz="2000" b="1" u="none" strike="noStrike" dirty="0">
                          <a:effectLst/>
                          <a:latin typeface="+mn-lt"/>
                        </a:rPr>
                        <a:t>Self-employment – per 1,000 workers</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174 </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93 </a:t>
                      </a:r>
                      <a:endParaRPr lang="en-CA" sz="2000" b="1"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839854793"/>
                  </a:ext>
                </a:extLst>
              </a:tr>
              <a:tr h="343371">
                <a:tc>
                  <a:txBody>
                    <a:bodyPr/>
                    <a:lstStyle/>
                    <a:p>
                      <a:pPr algn="l" fontAlgn="b"/>
                      <a:r>
                        <a:rPr lang="en-CA" sz="2000" b="1" i="1" u="none" strike="noStrike" dirty="0">
                          <a:effectLst/>
                          <a:latin typeface="+mn-lt"/>
                        </a:rPr>
                        <a:t>Compared to Canada</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-14%</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+4%</a:t>
                      </a:r>
                      <a:endParaRPr lang="en-CA" sz="2000" b="1" i="1"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427124751"/>
                  </a:ext>
                </a:extLst>
              </a:tr>
              <a:tr h="343371">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156455210"/>
                  </a:ext>
                </a:extLst>
              </a:tr>
              <a:tr h="676336">
                <a:tc>
                  <a:txBody>
                    <a:bodyPr/>
                    <a:lstStyle/>
                    <a:p>
                      <a:pPr algn="l" fontAlgn="b"/>
                      <a:r>
                        <a:rPr lang="en-CA" sz="2000" b="1" u="none" strike="noStrike" dirty="0">
                          <a:solidFill>
                            <a:schemeClr val="accent6">
                              <a:lumMod val="50000"/>
                            </a:schemeClr>
                          </a:solidFill>
                          <a:effectLst/>
                          <a:latin typeface="+mn-lt"/>
                        </a:rPr>
                        <a:t>Female self-employment – per 1,000 workers</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129 </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54 </a:t>
                      </a:r>
                      <a:endParaRPr lang="en-CA" sz="2000" b="1" i="0" u="none" strike="noStrike" dirty="0">
                        <a:solidFill>
                          <a:schemeClr val="accent6">
                            <a:lumMod val="50000"/>
                          </a:schemeClr>
                        </a:solidFill>
                        <a:effectLst/>
                        <a:latin typeface="+mn-lt"/>
                      </a:endParaRPr>
                    </a:p>
                  </a:txBody>
                  <a:tcPr marL="9525" marR="9525" marT="9525" marB="0" anchor="b">
                    <a:noFill/>
                  </a:tcPr>
                </a:tc>
                <a:extLst>
                  <a:ext uri="{0D108BD9-81ED-4DB2-BD59-A6C34878D82A}">
                    <a16:rowId xmlns:a16="http://schemas.microsoft.com/office/drawing/2014/main" val="403925520"/>
                  </a:ext>
                </a:extLst>
              </a:tr>
              <a:tr h="343371">
                <a:tc>
                  <a:txBody>
                    <a:bodyPr/>
                    <a:lstStyle/>
                    <a:p>
                      <a:pPr algn="l" fontAlgn="b"/>
                      <a:r>
                        <a:rPr lang="en-CA" sz="2000" b="1" i="1" u="none" strike="noStrike" dirty="0">
                          <a:solidFill>
                            <a:schemeClr val="accent6">
                              <a:lumMod val="50000"/>
                            </a:schemeClr>
                          </a:solidFill>
                          <a:effectLst/>
                          <a:latin typeface="+mn-lt"/>
                        </a:rPr>
                        <a:t>Compared to Canada</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-16%</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+8%</a:t>
                      </a:r>
                    </a:p>
                  </a:txBody>
                  <a:tcPr marL="9525" marR="9525" marT="9525" marB="0" anchor="b">
                    <a:noFill/>
                  </a:tcPr>
                </a:tc>
                <a:extLst>
                  <a:ext uri="{0D108BD9-81ED-4DB2-BD59-A6C34878D82A}">
                    <a16:rowId xmlns:a16="http://schemas.microsoft.com/office/drawing/2014/main" val="1401888570"/>
                  </a:ext>
                </a:extLst>
              </a:tr>
              <a:tr h="343371">
                <a:tc>
                  <a:txBody>
                    <a:bodyPr/>
                    <a:lstStyle/>
                    <a:p>
                      <a:pPr algn="l" fontAlgn="b"/>
                      <a:endParaRPr lang="en-CA" sz="2000" b="0" i="0" u="none" strike="noStrike">
                        <a:solidFill>
                          <a:srgbClr val="000000"/>
                        </a:solidFill>
                        <a:effectLst/>
                        <a:latin typeface="+mn-lt"/>
                      </a:endParaRPr>
                    </a:p>
                  </a:txBody>
                  <a:tcPr marL="9525" marR="9525" marT="9525" marB="0" anchor="b">
                    <a:noFill/>
                  </a:tcPr>
                </a:tc>
                <a:tc>
                  <a:txBody>
                    <a:bodyPr/>
                    <a:lstStyle/>
                    <a:p>
                      <a:pPr algn="ctr" fontAlgn="b"/>
                      <a:endParaRPr lang="en-CA" sz="2000" b="0" i="0" u="none" strike="noStrike">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774526791"/>
                  </a:ext>
                </a:extLst>
              </a:tr>
              <a:tr h="676336">
                <a:tc>
                  <a:txBody>
                    <a:bodyPr/>
                    <a:lstStyle/>
                    <a:p>
                      <a:pPr algn="l" fontAlgn="b"/>
                      <a:r>
                        <a:rPr lang="en-CA" sz="2000" b="1" u="none" strike="noStrike" dirty="0">
                          <a:solidFill>
                            <a:schemeClr val="accent2">
                              <a:lumMod val="50000"/>
                            </a:schemeClr>
                          </a:solidFill>
                          <a:effectLst/>
                          <a:latin typeface="+mn-lt"/>
                        </a:rPr>
                        <a:t>Youth (25-34) self-employment – per 1,000 workers</a:t>
                      </a:r>
                      <a:endParaRPr lang="en-CA" sz="2000" b="1" i="0" u="none" strike="noStrike" dirty="0">
                        <a:solidFill>
                          <a:schemeClr val="accent2">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2">
                              <a:lumMod val="50000"/>
                            </a:schemeClr>
                          </a:solidFill>
                          <a:effectLst/>
                          <a:latin typeface="+mn-lt"/>
                        </a:rPr>
                        <a:t> 120 </a:t>
                      </a:r>
                      <a:endParaRPr lang="en-CA" sz="2000" b="1" i="0" u="none" strike="noStrike" dirty="0">
                        <a:solidFill>
                          <a:schemeClr val="accent2">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2">
                              <a:lumMod val="50000"/>
                            </a:schemeClr>
                          </a:solidFill>
                          <a:effectLst/>
                          <a:latin typeface="+mn-lt"/>
                        </a:rPr>
                        <a:t> 43 </a:t>
                      </a:r>
                      <a:endParaRPr lang="en-CA" sz="2000" b="1" i="0" u="none" strike="noStrike" dirty="0">
                        <a:solidFill>
                          <a:schemeClr val="accent2">
                            <a:lumMod val="50000"/>
                          </a:schemeClr>
                        </a:solidFill>
                        <a:effectLst/>
                        <a:latin typeface="+mn-lt"/>
                      </a:endParaRPr>
                    </a:p>
                  </a:txBody>
                  <a:tcPr marL="9525" marR="9525" marT="9525" marB="0" anchor="b">
                    <a:noFill/>
                  </a:tcPr>
                </a:tc>
                <a:extLst>
                  <a:ext uri="{0D108BD9-81ED-4DB2-BD59-A6C34878D82A}">
                    <a16:rowId xmlns:a16="http://schemas.microsoft.com/office/drawing/2014/main" val="1824640049"/>
                  </a:ext>
                </a:extLst>
              </a:tr>
              <a:tr h="343371">
                <a:tc>
                  <a:txBody>
                    <a:bodyPr/>
                    <a:lstStyle/>
                    <a:p>
                      <a:pPr algn="l" fontAlgn="b"/>
                      <a:r>
                        <a:rPr lang="en-CA" sz="2000" b="1" i="1" u="none" strike="noStrike" dirty="0">
                          <a:solidFill>
                            <a:schemeClr val="accent2">
                              <a:lumMod val="50000"/>
                            </a:schemeClr>
                          </a:solidFill>
                          <a:effectLst/>
                          <a:latin typeface="+mn-lt"/>
                        </a:rPr>
                        <a:t>Compared to Canada</a:t>
                      </a:r>
                    </a:p>
                  </a:txBody>
                  <a:tcPr marL="9525" marR="9525" marT="9525" marB="0" anchor="b">
                    <a:noFill/>
                  </a:tcPr>
                </a:tc>
                <a:tc>
                  <a:txBody>
                    <a:bodyPr/>
                    <a:lstStyle/>
                    <a:p>
                      <a:pPr algn="ctr" fontAlgn="b"/>
                      <a:r>
                        <a:rPr lang="en-CA" sz="2000" b="1" i="1" u="none" strike="noStrike" dirty="0">
                          <a:solidFill>
                            <a:schemeClr val="accent2">
                              <a:lumMod val="50000"/>
                            </a:schemeClr>
                          </a:solidFill>
                          <a:effectLst/>
                          <a:latin typeface="+mn-lt"/>
                        </a:rPr>
                        <a:t>-7%</a:t>
                      </a:r>
                    </a:p>
                  </a:txBody>
                  <a:tcPr marL="9525" marR="9525" marT="9525" marB="0" anchor="b">
                    <a:noFill/>
                  </a:tcPr>
                </a:tc>
                <a:tc>
                  <a:txBody>
                    <a:bodyPr/>
                    <a:lstStyle/>
                    <a:p>
                      <a:pPr algn="ctr" fontAlgn="b"/>
                      <a:r>
                        <a:rPr lang="en-CA" sz="2000" b="1" i="1" u="none" strike="noStrike" dirty="0">
                          <a:solidFill>
                            <a:schemeClr val="accent2">
                              <a:lumMod val="50000"/>
                            </a:schemeClr>
                          </a:solidFill>
                          <a:effectLst/>
                          <a:latin typeface="+mn-lt"/>
                        </a:rPr>
                        <a:t>+27%</a:t>
                      </a:r>
                    </a:p>
                  </a:txBody>
                  <a:tcPr marL="9525" marR="9525" marT="9525" marB="0" anchor="b">
                    <a:noFill/>
                  </a:tcPr>
                </a:tc>
                <a:extLst>
                  <a:ext uri="{0D108BD9-81ED-4DB2-BD59-A6C34878D82A}">
                    <a16:rowId xmlns:a16="http://schemas.microsoft.com/office/drawing/2014/main" val="1411920489"/>
                  </a:ext>
                </a:extLst>
              </a:tr>
            </a:tbl>
          </a:graphicData>
        </a:graphic>
      </p:graphicFrame>
      <p:pic>
        <p:nvPicPr>
          <p:cNvPr id="6146" name="Picture 2" descr="Dentist Icon 3385496">
            <a:extLst>
              <a:ext uri="{FF2B5EF4-FFF2-40B4-BE49-F238E27FC236}">
                <a16:creationId xmlns:a16="http://schemas.microsoft.com/office/drawing/2014/main" id="{3C191793-08CC-4DB1-8020-19AE74283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791" y="1802246"/>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082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3592-FAB9-8940-B97D-7355CAB644FF}"/>
              </a:ext>
            </a:extLst>
          </p:cNvPr>
          <p:cNvSpPr>
            <a:spLocks noGrp="1"/>
          </p:cNvSpPr>
          <p:nvPr>
            <p:ph type="title"/>
          </p:nvPr>
        </p:nvSpPr>
        <p:spPr>
          <a:xfrm>
            <a:off x="1336588" y="119804"/>
            <a:ext cx="10764795" cy="1062452"/>
          </a:xfrm>
        </p:spPr>
        <p:txBody>
          <a:bodyPr>
            <a:normAutofit/>
          </a:bodyPr>
          <a:lstStyle/>
          <a:p>
            <a:pPr algn="r"/>
            <a:r>
              <a:rPr lang="en-US" dirty="0"/>
              <a:t>Self-employment, New Brunswick (000s)</a:t>
            </a:r>
            <a:endParaRPr lang="en-CO" dirty="0"/>
          </a:p>
        </p:txBody>
      </p:sp>
      <p:sp>
        <p:nvSpPr>
          <p:cNvPr id="6" name="Rectangle 5">
            <a:extLst>
              <a:ext uri="{FF2B5EF4-FFF2-40B4-BE49-F238E27FC236}">
                <a16:creationId xmlns:a16="http://schemas.microsoft.com/office/drawing/2014/main" id="{27634B04-793B-4748-A04F-448B5F3B865A}"/>
              </a:ext>
            </a:extLst>
          </p:cNvPr>
          <p:cNvSpPr/>
          <p:nvPr/>
        </p:nvSpPr>
        <p:spPr>
          <a:xfrm>
            <a:off x="0" y="6573396"/>
            <a:ext cx="3635867" cy="307777"/>
          </a:xfrm>
          <a:prstGeom prst="rect">
            <a:avLst/>
          </a:prstGeom>
        </p:spPr>
        <p:txBody>
          <a:bodyPr wrap="none">
            <a:spAutoFit/>
          </a:bodyPr>
          <a:lstStyle/>
          <a:p>
            <a:r>
              <a:rPr lang="en-US" sz="1400" dirty="0">
                <a:solidFill>
                  <a:srgbClr val="000000"/>
                </a:solidFill>
                <a:latin typeface="Calibri" panose="020F0502020204030204" pitchFamily="34" charset="0"/>
              </a:rPr>
              <a:t>Source: Statistics Canada Table: 14-10-0027-01.</a:t>
            </a:r>
            <a:endParaRPr lang="en-CA" sz="1400" dirty="0"/>
          </a:p>
        </p:txBody>
      </p:sp>
      <p:graphicFrame>
        <p:nvGraphicFramePr>
          <p:cNvPr id="5" name="Chart 4">
            <a:extLst>
              <a:ext uri="{FF2B5EF4-FFF2-40B4-BE49-F238E27FC236}">
                <a16:creationId xmlns:a16="http://schemas.microsoft.com/office/drawing/2014/main" id="{51D59CB4-5E46-4670-881E-E7B157D91073}"/>
              </a:ext>
            </a:extLst>
          </p:cNvPr>
          <p:cNvGraphicFramePr>
            <a:graphicFrameLocks/>
          </p:cNvGraphicFramePr>
          <p:nvPr>
            <p:extLst>
              <p:ext uri="{D42A27DB-BD31-4B8C-83A1-F6EECF244321}">
                <p14:modId xmlns:p14="http://schemas.microsoft.com/office/powerpoint/2010/main" val="705648221"/>
              </p:ext>
            </p:extLst>
          </p:nvPr>
        </p:nvGraphicFramePr>
        <p:xfrm>
          <a:off x="-1" y="1660236"/>
          <a:ext cx="12101384" cy="49131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4439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3592-FAB9-8940-B97D-7355CAB644FF}"/>
              </a:ext>
            </a:extLst>
          </p:cNvPr>
          <p:cNvSpPr>
            <a:spLocks noGrp="1"/>
          </p:cNvSpPr>
          <p:nvPr>
            <p:ph type="title"/>
          </p:nvPr>
        </p:nvSpPr>
        <p:spPr>
          <a:xfrm>
            <a:off x="1336588" y="119804"/>
            <a:ext cx="10764795" cy="1117870"/>
          </a:xfrm>
        </p:spPr>
        <p:txBody>
          <a:bodyPr>
            <a:normAutofit fontScale="90000"/>
          </a:bodyPr>
          <a:lstStyle/>
          <a:p>
            <a:pPr algn="r"/>
            <a:r>
              <a:rPr lang="en-US" dirty="0"/>
              <a:t>Self-employment (with paid help), </a:t>
            </a:r>
            <a:br>
              <a:rPr lang="en-US" dirty="0"/>
            </a:br>
            <a:r>
              <a:rPr lang="en-US" dirty="0"/>
              <a:t>New Brunswick (000s)</a:t>
            </a:r>
            <a:endParaRPr lang="en-CO" dirty="0"/>
          </a:p>
        </p:txBody>
      </p:sp>
      <p:sp>
        <p:nvSpPr>
          <p:cNvPr id="6" name="Rectangle 5">
            <a:extLst>
              <a:ext uri="{FF2B5EF4-FFF2-40B4-BE49-F238E27FC236}">
                <a16:creationId xmlns:a16="http://schemas.microsoft.com/office/drawing/2014/main" id="{27634B04-793B-4748-A04F-448B5F3B865A}"/>
              </a:ext>
            </a:extLst>
          </p:cNvPr>
          <p:cNvSpPr/>
          <p:nvPr/>
        </p:nvSpPr>
        <p:spPr>
          <a:xfrm>
            <a:off x="0" y="6573396"/>
            <a:ext cx="3635867" cy="307777"/>
          </a:xfrm>
          <a:prstGeom prst="rect">
            <a:avLst/>
          </a:prstGeom>
        </p:spPr>
        <p:txBody>
          <a:bodyPr wrap="none">
            <a:spAutoFit/>
          </a:bodyPr>
          <a:lstStyle/>
          <a:p>
            <a:r>
              <a:rPr lang="en-US" sz="1400" dirty="0">
                <a:solidFill>
                  <a:srgbClr val="000000"/>
                </a:solidFill>
                <a:latin typeface="Calibri" panose="020F0502020204030204" pitchFamily="34" charset="0"/>
              </a:rPr>
              <a:t>Source: Statistics Canada Table: 14-10-0027-01.</a:t>
            </a:r>
            <a:endParaRPr lang="en-CA" sz="1400" dirty="0"/>
          </a:p>
        </p:txBody>
      </p:sp>
      <p:graphicFrame>
        <p:nvGraphicFramePr>
          <p:cNvPr id="7" name="Chart 6">
            <a:extLst>
              <a:ext uri="{FF2B5EF4-FFF2-40B4-BE49-F238E27FC236}">
                <a16:creationId xmlns:a16="http://schemas.microsoft.com/office/drawing/2014/main" id="{31209B83-D5BC-470C-92BD-40EEA5E8FF58}"/>
              </a:ext>
            </a:extLst>
          </p:cNvPr>
          <p:cNvGraphicFramePr>
            <a:graphicFrameLocks/>
          </p:cNvGraphicFramePr>
          <p:nvPr>
            <p:extLst>
              <p:ext uri="{D42A27DB-BD31-4B8C-83A1-F6EECF244321}">
                <p14:modId xmlns:p14="http://schemas.microsoft.com/office/powerpoint/2010/main" val="41582719"/>
              </p:ext>
            </p:extLst>
          </p:nvPr>
        </p:nvGraphicFramePr>
        <p:xfrm>
          <a:off x="129309" y="1808018"/>
          <a:ext cx="11972073" cy="45004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3271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5D76A2-664B-4A87-B65F-40F726E77D66}"/>
              </a:ext>
            </a:extLst>
          </p:cNvPr>
          <p:cNvGraphicFramePr>
            <a:graphicFrameLocks noGrp="1"/>
          </p:cNvGraphicFramePr>
          <p:nvPr>
            <p:extLst>
              <p:ext uri="{D42A27DB-BD31-4B8C-83A1-F6EECF244321}">
                <p14:modId xmlns:p14="http://schemas.microsoft.com/office/powerpoint/2010/main" val="3356962953"/>
              </p:ext>
            </p:extLst>
          </p:nvPr>
        </p:nvGraphicFramePr>
        <p:xfrm>
          <a:off x="702527" y="1609725"/>
          <a:ext cx="10348333" cy="4579201"/>
        </p:xfrm>
        <a:graphic>
          <a:graphicData uri="http://schemas.openxmlformats.org/drawingml/2006/table">
            <a:tbl>
              <a:tblPr>
                <a:tableStyleId>{5C22544A-7EE6-4342-B048-85BDC9FD1C3A}</a:tableStyleId>
              </a:tblPr>
              <a:tblGrid>
                <a:gridCol w="5178416">
                  <a:extLst>
                    <a:ext uri="{9D8B030D-6E8A-4147-A177-3AD203B41FA5}">
                      <a16:colId xmlns:a16="http://schemas.microsoft.com/office/drawing/2014/main" val="3891297966"/>
                    </a:ext>
                  </a:extLst>
                </a:gridCol>
                <a:gridCol w="1904707">
                  <a:extLst>
                    <a:ext uri="{9D8B030D-6E8A-4147-A177-3AD203B41FA5}">
                      <a16:colId xmlns:a16="http://schemas.microsoft.com/office/drawing/2014/main" val="1692801582"/>
                    </a:ext>
                  </a:extLst>
                </a:gridCol>
                <a:gridCol w="1632605">
                  <a:extLst>
                    <a:ext uri="{9D8B030D-6E8A-4147-A177-3AD203B41FA5}">
                      <a16:colId xmlns:a16="http://schemas.microsoft.com/office/drawing/2014/main" val="3914223215"/>
                    </a:ext>
                  </a:extLst>
                </a:gridCol>
                <a:gridCol w="1632605">
                  <a:extLst>
                    <a:ext uri="{9D8B030D-6E8A-4147-A177-3AD203B41FA5}">
                      <a16:colId xmlns:a16="http://schemas.microsoft.com/office/drawing/2014/main" val="3607571340"/>
                    </a:ext>
                  </a:extLst>
                </a:gridCol>
              </a:tblGrid>
              <a:tr h="416291">
                <a:tc>
                  <a:txBody>
                    <a:bodyPr/>
                    <a:lstStyle/>
                    <a:p>
                      <a:pPr algn="l" fontAlgn="b"/>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sng" strike="noStrike" dirty="0">
                          <a:effectLst/>
                          <a:latin typeface="+mj-lt"/>
                        </a:rPr>
                        <a:t>1979</a:t>
                      </a:r>
                      <a:endParaRPr lang="en-CA" sz="2200" b="0" i="0" u="sng" strike="noStrike" dirty="0">
                        <a:solidFill>
                          <a:srgbClr val="000000"/>
                        </a:solidFill>
                        <a:effectLst/>
                        <a:latin typeface="+mj-lt"/>
                      </a:endParaRPr>
                    </a:p>
                  </a:txBody>
                  <a:tcPr marL="9525" marR="9525" marT="9525" marB="0" anchor="b">
                    <a:noFill/>
                  </a:tcPr>
                </a:tc>
                <a:tc>
                  <a:txBody>
                    <a:bodyPr/>
                    <a:lstStyle/>
                    <a:p>
                      <a:pPr algn="ctr" fontAlgn="b"/>
                      <a:r>
                        <a:rPr lang="en-CA" sz="2200" u="sng" strike="noStrike">
                          <a:effectLst/>
                          <a:latin typeface="+mj-lt"/>
                        </a:rPr>
                        <a:t>1999</a:t>
                      </a:r>
                      <a:endParaRPr lang="en-CA" sz="2200" b="0" i="0" u="sng" strike="noStrike">
                        <a:solidFill>
                          <a:srgbClr val="000000"/>
                        </a:solidFill>
                        <a:effectLst/>
                        <a:latin typeface="+mj-lt"/>
                      </a:endParaRPr>
                    </a:p>
                  </a:txBody>
                  <a:tcPr marL="9525" marR="9525" marT="9525" marB="0" anchor="b">
                    <a:noFill/>
                  </a:tcPr>
                </a:tc>
                <a:tc>
                  <a:txBody>
                    <a:bodyPr/>
                    <a:lstStyle/>
                    <a:p>
                      <a:pPr algn="ctr" fontAlgn="b"/>
                      <a:r>
                        <a:rPr lang="en-CA" sz="2200" u="sng" strike="noStrike">
                          <a:effectLst/>
                          <a:latin typeface="+mj-lt"/>
                        </a:rPr>
                        <a:t>2019</a:t>
                      </a:r>
                      <a:endParaRPr lang="en-CA" sz="2200" b="0" i="0" u="sng" strike="noStrike">
                        <a:solidFill>
                          <a:srgbClr val="000000"/>
                        </a:solidFill>
                        <a:effectLst/>
                        <a:latin typeface="+mj-lt"/>
                      </a:endParaRPr>
                    </a:p>
                  </a:txBody>
                  <a:tcPr marL="9525" marR="9525" marT="9525" marB="0" anchor="b">
                    <a:noFill/>
                  </a:tcPr>
                </a:tc>
                <a:extLst>
                  <a:ext uri="{0D108BD9-81ED-4DB2-BD59-A6C34878D82A}">
                    <a16:rowId xmlns:a16="http://schemas.microsoft.com/office/drawing/2014/main" val="1174139369"/>
                  </a:ext>
                </a:extLst>
              </a:tr>
              <a:tr h="416291">
                <a:tc>
                  <a:txBody>
                    <a:bodyPr/>
                    <a:lstStyle/>
                    <a:p>
                      <a:pPr algn="l" fontAlgn="b"/>
                      <a:r>
                        <a:rPr lang="en-CA" sz="2200" u="none" strike="noStrike">
                          <a:effectLst/>
                          <a:latin typeface="+mj-lt"/>
                        </a:rPr>
                        <a:t>Prince Edward Island</a:t>
                      </a:r>
                      <a:endParaRPr lang="en-CA" sz="2200" b="0" i="0" u="none" strike="noStrike">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1.39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1.43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1.17 </a:t>
                      </a:r>
                      <a:endParaRPr lang="en-CA" sz="2200" b="0"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3576851419"/>
                  </a:ext>
                </a:extLst>
              </a:tr>
              <a:tr h="416291">
                <a:tc>
                  <a:txBody>
                    <a:bodyPr/>
                    <a:lstStyle/>
                    <a:p>
                      <a:pPr algn="l" fontAlgn="b"/>
                      <a:r>
                        <a:rPr lang="en-CA" sz="2200" u="none" strike="noStrike">
                          <a:effectLst/>
                          <a:latin typeface="+mj-lt"/>
                        </a:rPr>
                        <a:t>British Columbia</a:t>
                      </a:r>
                      <a:endParaRPr lang="en-CA" sz="2200" b="0" i="0" u="none" strike="noStrike">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1.34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1.18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1.13 </a:t>
                      </a:r>
                      <a:endParaRPr lang="en-CA" sz="2200" b="0"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136881768"/>
                  </a:ext>
                </a:extLst>
              </a:tr>
              <a:tr h="416291">
                <a:tc>
                  <a:txBody>
                    <a:bodyPr/>
                    <a:lstStyle/>
                    <a:p>
                      <a:pPr algn="l" fontAlgn="b"/>
                      <a:r>
                        <a:rPr lang="en-CA" sz="2200" u="none" strike="noStrike">
                          <a:effectLst/>
                          <a:latin typeface="+mj-lt"/>
                        </a:rPr>
                        <a:t>Saskatchewan</a:t>
                      </a:r>
                      <a:endParaRPr lang="en-CA" sz="2200" b="0" i="0" u="none" strike="noStrike">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1.29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1.15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1.09 </a:t>
                      </a:r>
                      <a:endParaRPr lang="en-CA" sz="2200" b="0"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2121513739"/>
                  </a:ext>
                </a:extLst>
              </a:tr>
              <a:tr h="416291">
                <a:tc>
                  <a:txBody>
                    <a:bodyPr/>
                    <a:lstStyle/>
                    <a:p>
                      <a:pPr algn="l" fontAlgn="b"/>
                      <a:r>
                        <a:rPr lang="en-CA" sz="2200" u="none" strike="noStrike">
                          <a:effectLst/>
                          <a:latin typeface="+mj-lt"/>
                        </a:rPr>
                        <a:t>Ontario</a:t>
                      </a:r>
                      <a:endParaRPr lang="en-CA" sz="2200" b="0" i="0" u="none" strike="noStrike">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1.01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0.94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1.04 </a:t>
                      </a:r>
                      <a:endParaRPr lang="en-CA" sz="2200" b="0"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1270870200"/>
                  </a:ext>
                </a:extLst>
              </a:tr>
              <a:tr h="416291">
                <a:tc>
                  <a:txBody>
                    <a:bodyPr/>
                    <a:lstStyle/>
                    <a:p>
                      <a:pPr algn="l" fontAlgn="b"/>
                      <a:r>
                        <a:rPr lang="en-CA" sz="2200" u="none" strike="noStrike">
                          <a:effectLst/>
                          <a:latin typeface="+mj-lt"/>
                        </a:rPr>
                        <a:t>Alberta</a:t>
                      </a:r>
                      <a:endParaRPr lang="en-CA" sz="2200" b="0" i="0" u="none" strike="noStrike">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1.38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1.17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1.03 </a:t>
                      </a:r>
                      <a:endParaRPr lang="en-CA" sz="2200" b="0"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386588193"/>
                  </a:ext>
                </a:extLst>
              </a:tr>
              <a:tr h="416291">
                <a:tc>
                  <a:txBody>
                    <a:bodyPr/>
                    <a:lstStyle/>
                    <a:p>
                      <a:pPr algn="l" fontAlgn="b"/>
                      <a:r>
                        <a:rPr lang="en-CA" sz="2200" u="none" strike="noStrike">
                          <a:effectLst/>
                          <a:latin typeface="+mj-lt"/>
                        </a:rPr>
                        <a:t>Manitoba</a:t>
                      </a:r>
                      <a:endParaRPr lang="en-CA" sz="2200" b="0" i="0" u="none" strike="noStrike">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0.99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0.92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0.92 </a:t>
                      </a:r>
                      <a:endParaRPr lang="en-CA" sz="2200" b="0"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1786240996"/>
                  </a:ext>
                </a:extLst>
              </a:tr>
              <a:tr h="416291">
                <a:tc>
                  <a:txBody>
                    <a:bodyPr/>
                    <a:lstStyle/>
                    <a:p>
                      <a:pPr algn="l" fontAlgn="b"/>
                      <a:r>
                        <a:rPr lang="en-CA" sz="2200" u="none" strike="noStrike">
                          <a:effectLst/>
                          <a:latin typeface="+mj-lt"/>
                        </a:rPr>
                        <a:t>Nova Scotia</a:t>
                      </a:r>
                      <a:endParaRPr lang="en-CA" sz="2200" b="0" i="0" u="none" strike="noStrike">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0.73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0.89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0.92 </a:t>
                      </a:r>
                      <a:endParaRPr lang="en-CA" sz="2200" b="0"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2838164692"/>
                  </a:ext>
                </a:extLst>
              </a:tr>
              <a:tr h="416291">
                <a:tc>
                  <a:txBody>
                    <a:bodyPr/>
                    <a:lstStyle/>
                    <a:p>
                      <a:pPr algn="l" fontAlgn="b"/>
                      <a:r>
                        <a:rPr lang="en-CA" sz="2200" u="none" strike="noStrike">
                          <a:effectLst/>
                          <a:latin typeface="+mj-lt"/>
                        </a:rPr>
                        <a:t>Quebec</a:t>
                      </a:r>
                      <a:endParaRPr lang="en-CA" sz="2200" b="0" i="0" u="none" strike="noStrike">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0.79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0.97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0.89 </a:t>
                      </a:r>
                      <a:endParaRPr lang="en-CA" sz="2200" b="0"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3444005778"/>
                  </a:ext>
                </a:extLst>
              </a:tr>
              <a:tr h="416291">
                <a:tc>
                  <a:txBody>
                    <a:bodyPr/>
                    <a:lstStyle/>
                    <a:p>
                      <a:pPr algn="l" fontAlgn="b"/>
                      <a:r>
                        <a:rPr lang="en-CA" sz="2200" b="1" u="none" strike="noStrike" dirty="0">
                          <a:effectLst/>
                          <a:latin typeface="+mj-lt"/>
                        </a:rPr>
                        <a:t>New Brunswick</a:t>
                      </a:r>
                      <a:endParaRPr lang="en-CA" sz="2200" b="1" i="0" u="none" strike="noStrike" dirty="0">
                        <a:solidFill>
                          <a:srgbClr val="000000"/>
                        </a:solidFill>
                        <a:effectLst/>
                        <a:latin typeface="+mj-lt"/>
                      </a:endParaRPr>
                    </a:p>
                  </a:txBody>
                  <a:tcPr marL="9525" marR="9525" marT="9525" marB="0" anchor="b">
                    <a:noFill/>
                  </a:tcPr>
                </a:tc>
                <a:tc>
                  <a:txBody>
                    <a:bodyPr/>
                    <a:lstStyle/>
                    <a:p>
                      <a:pPr algn="ctr" fontAlgn="b"/>
                      <a:r>
                        <a:rPr lang="en-CA" sz="2200" b="1" u="none" strike="noStrike" dirty="0">
                          <a:effectLst/>
                          <a:latin typeface="+mj-lt"/>
                        </a:rPr>
                        <a:t> 0.74 </a:t>
                      </a:r>
                      <a:endParaRPr lang="en-CA" sz="2200" b="1" i="0" u="none" strike="noStrike" dirty="0">
                        <a:solidFill>
                          <a:srgbClr val="000000"/>
                        </a:solidFill>
                        <a:effectLst/>
                        <a:latin typeface="+mj-lt"/>
                      </a:endParaRPr>
                    </a:p>
                  </a:txBody>
                  <a:tcPr marL="9525" marR="9525" marT="9525" marB="0" anchor="b">
                    <a:noFill/>
                  </a:tcPr>
                </a:tc>
                <a:tc>
                  <a:txBody>
                    <a:bodyPr/>
                    <a:lstStyle/>
                    <a:p>
                      <a:pPr algn="ctr" fontAlgn="b"/>
                      <a:r>
                        <a:rPr lang="en-CA" sz="2200" b="1" u="none" strike="noStrike" dirty="0">
                          <a:effectLst/>
                          <a:latin typeface="+mj-lt"/>
                        </a:rPr>
                        <a:t> 0.88 </a:t>
                      </a:r>
                      <a:endParaRPr lang="en-CA" sz="2200" b="1" i="0" u="none" strike="noStrike" dirty="0">
                        <a:solidFill>
                          <a:srgbClr val="000000"/>
                        </a:solidFill>
                        <a:effectLst/>
                        <a:latin typeface="+mj-lt"/>
                      </a:endParaRPr>
                    </a:p>
                  </a:txBody>
                  <a:tcPr marL="9525" marR="9525" marT="9525" marB="0" anchor="b">
                    <a:noFill/>
                  </a:tcPr>
                </a:tc>
                <a:tc>
                  <a:txBody>
                    <a:bodyPr/>
                    <a:lstStyle/>
                    <a:p>
                      <a:pPr algn="ctr" fontAlgn="b"/>
                      <a:r>
                        <a:rPr lang="en-CA" sz="2200" b="1" u="none" strike="noStrike" dirty="0">
                          <a:effectLst/>
                          <a:latin typeface="+mj-lt"/>
                        </a:rPr>
                        <a:t> 0.85 </a:t>
                      </a:r>
                      <a:endParaRPr lang="en-CA" sz="2200" b="1"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3149982339"/>
                  </a:ext>
                </a:extLst>
              </a:tr>
              <a:tr h="416291">
                <a:tc>
                  <a:txBody>
                    <a:bodyPr/>
                    <a:lstStyle/>
                    <a:p>
                      <a:pPr algn="l" fontAlgn="b"/>
                      <a:r>
                        <a:rPr lang="en-CA" sz="2200" u="none" strike="noStrike">
                          <a:effectLst/>
                          <a:latin typeface="+mj-lt"/>
                        </a:rPr>
                        <a:t>Newfoundland and Labrador</a:t>
                      </a:r>
                      <a:endParaRPr lang="en-CA" sz="2200" b="0" i="0" u="none" strike="noStrike">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0.56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0.68 </a:t>
                      </a:r>
                      <a:endParaRPr lang="en-CA" sz="2200" b="0" i="0" u="none" strike="noStrike" dirty="0">
                        <a:solidFill>
                          <a:srgbClr val="000000"/>
                        </a:solidFill>
                        <a:effectLst/>
                        <a:latin typeface="+mj-lt"/>
                      </a:endParaRPr>
                    </a:p>
                  </a:txBody>
                  <a:tcPr marL="9525" marR="9525" marT="9525" marB="0" anchor="b">
                    <a:noFill/>
                  </a:tcPr>
                </a:tc>
                <a:tc>
                  <a:txBody>
                    <a:bodyPr/>
                    <a:lstStyle/>
                    <a:p>
                      <a:pPr algn="ctr" fontAlgn="b"/>
                      <a:r>
                        <a:rPr lang="en-CA" sz="2200" u="none" strike="noStrike" dirty="0">
                          <a:effectLst/>
                          <a:latin typeface="+mj-lt"/>
                        </a:rPr>
                        <a:t> 0.64 </a:t>
                      </a:r>
                      <a:endParaRPr lang="en-CA" sz="2200" b="0" i="0" u="none" strike="noStrike" dirty="0">
                        <a:solidFill>
                          <a:srgbClr val="000000"/>
                        </a:solidFill>
                        <a:effectLst/>
                        <a:latin typeface="+mj-lt"/>
                      </a:endParaRPr>
                    </a:p>
                  </a:txBody>
                  <a:tcPr marL="9525" marR="9525" marT="9525" marB="0" anchor="b">
                    <a:noFill/>
                  </a:tcPr>
                </a:tc>
                <a:extLst>
                  <a:ext uri="{0D108BD9-81ED-4DB2-BD59-A6C34878D82A}">
                    <a16:rowId xmlns:a16="http://schemas.microsoft.com/office/drawing/2014/main" val="1685924691"/>
                  </a:ext>
                </a:extLst>
              </a:tr>
            </a:tbl>
          </a:graphicData>
        </a:graphic>
      </p:graphicFrame>
      <p:sp>
        <p:nvSpPr>
          <p:cNvPr id="2" name="Title 1">
            <a:extLst>
              <a:ext uri="{FF2B5EF4-FFF2-40B4-BE49-F238E27FC236}">
                <a16:creationId xmlns:a16="http://schemas.microsoft.com/office/drawing/2014/main" id="{F6823592-FAB9-8940-B97D-7355CAB644FF}"/>
              </a:ext>
            </a:extLst>
          </p:cNvPr>
          <p:cNvSpPr>
            <a:spLocks noGrp="1"/>
          </p:cNvSpPr>
          <p:nvPr>
            <p:ph type="title"/>
          </p:nvPr>
        </p:nvSpPr>
        <p:spPr>
          <a:xfrm>
            <a:off x="1336588" y="119804"/>
            <a:ext cx="10764795" cy="1117870"/>
          </a:xfrm>
        </p:spPr>
        <p:txBody>
          <a:bodyPr>
            <a:normAutofit fontScale="90000"/>
          </a:bodyPr>
          <a:lstStyle/>
          <a:p>
            <a:pPr algn="r"/>
            <a:r>
              <a:rPr lang="en-US" dirty="0"/>
              <a:t>Self-employment (with paid help) Index*</a:t>
            </a:r>
            <a:br>
              <a:rPr lang="en-US" dirty="0"/>
            </a:br>
            <a:r>
              <a:rPr lang="en-US" dirty="0"/>
              <a:t>Canada = 1.00</a:t>
            </a:r>
            <a:endParaRPr lang="en-CO" dirty="0"/>
          </a:p>
        </p:txBody>
      </p:sp>
      <p:sp>
        <p:nvSpPr>
          <p:cNvPr id="6" name="Rectangle 5">
            <a:extLst>
              <a:ext uri="{FF2B5EF4-FFF2-40B4-BE49-F238E27FC236}">
                <a16:creationId xmlns:a16="http://schemas.microsoft.com/office/drawing/2014/main" id="{27634B04-793B-4748-A04F-448B5F3B865A}"/>
              </a:ext>
            </a:extLst>
          </p:cNvPr>
          <p:cNvSpPr/>
          <p:nvPr/>
        </p:nvSpPr>
        <p:spPr>
          <a:xfrm>
            <a:off x="0" y="6573396"/>
            <a:ext cx="10559301" cy="307777"/>
          </a:xfrm>
          <a:prstGeom prst="rect">
            <a:avLst/>
          </a:prstGeom>
        </p:spPr>
        <p:txBody>
          <a:bodyPr wrap="none">
            <a:spAutoFit/>
          </a:bodyPr>
          <a:lstStyle/>
          <a:p>
            <a:r>
              <a:rPr lang="en-US" sz="1400" dirty="0">
                <a:solidFill>
                  <a:srgbClr val="000000"/>
                </a:solidFill>
                <a:latin typeface="Calibri" panose="020F0502020204030204" pitchFamily="34" charset="0"/>
              </a:rPr>
              <a:t>Self-employment (with paid help) per 1,000 population indexed with the Canadian level = 1.00. Source: Statistics Canada Table: 14-10-0027-01.</a:t>
            </a:r>
            <a:endParaRPr lang="en-CA" sz="1400" dirty="0"/>
          </a:p>
        </p:txBody>
      </p:sp>
      <p:sp>
        <p:nvSpPr>
          <p:cNvPr id="4" name="Oval 3">
            <a:extLst>
              <a:ext uri="{FF2B5EF4-FFF2-40B4-BE49-F238E27FC236}">
                <a16:creationId xmlns:a16="http://schemas.microsoft.com/office/drawing/2014/main" id="{24BA3132-4BD5-44A1-982B-2CF78DE53D21}"/>
              </a:ext>
            </a:extLst>
          </p:cNvPr>
          <p:cNvSpPr/>
          <p:nvPr/>
        </p:nvSpPr>
        <p:spPr>
          <a:xfrm>
            <a:off x="9910618" y="5357090"/>
            <a:ext cx="744203" cy="521277"/>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469049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3592-FAB9-8940-B97D-7355CAB644FF}"/>
              </a:ext>
            </a:extLst>
          </p:cNvPr>
          <p:cNvSpPr>
            <a:spLocks noGrp="1"/>
          </p:cNvSpPr>
          <p:nvPr>
            <p:ph type="title"/>
          </p:nvPr>
        </p:nvSpPr>
        <p:spPr>
          <a:xfrm>
            <a:off x="1336588" y="119804"/>
            <a:ext cx="10764795" cy="1062452"/>
          </a:xfrm>
        </p:spPr>
        <p:txBody>
          <a:bodyPr>
            <a:normAutofit/>
          </a:bodyPr>
          <a:lstStyle/>
          <a:p>
            <a:pPr algn="r"/>
            <a:r>
              <a:rPr lang="en-US" dirty="0"/>
              <a:t>Females, share of total self-employment</a:t>
            </a:r>
            <a:endParaRPr lang="en-CO" dirty="0"/>
          </a:p>
        </p:txBody>
      </p:sp>
      <p:sp>
        <p:nvSpPr>
          <p:cNvPr id="6" name="Rectangle 5">
            <a:extLst>
              <a:ext uri="{FF2B5EF4-FFF2-40B4-BE49-F238E27FC236}">
                <a16:creationId xmlns:a16="http://schemas.microsoft.com/office/drawing/2014/main" id="{27634B04-793B-4748-A04F-448B5F3B865A}"/>
              </a:ext>
            </a:extLst>
          </p:cNvPr>
          <p:cNvSpPr/>
          <p:nvPr/>
        </p:nvSpPr>
        <p:spPr>
          <a:xfrm>
            <a:off x="0" y="6573396"/>
            <a:ext cx="3635867" cy="307777"/>
          </a:xfrm>
          <a:prstGeom prst="rect">
            <a:avLst/>
          </a:prstGeom>
        </p:spPr>
        <p:txBody>
          <a:bodyPr wrap="none">
            <a:spAutoFit/>
          </a:bodyPr>
          <a:lstStyle/>
          <a:p>
            <a:r>
              <a:rPr lang="en-US" sz="1400" dirty="0">
                <a:solidFill>
                  <a:srgbClr val="000000"/>
                </a:solidFill>
                <a:latin typeface="Calibri" panose="020F0502020204030204" pitchFamily="34" charset="0"/>
              </a:rPr>
              <a:t>Source: Statistics Canada Table: 14-10-0027-01.</a:t>
            </a:r>
          </a:p>
        </p:txBody>
      </p:sp>
      <p:graphicFrame>
        <p:nvGraphicFramePr>
          <p:cNvPr id="19" name="Chart 18">
            <a:extLst>
              <a:ext uri="{FF2B5EF4-FFF2-40B4-BE49-F238E27FC236}">
                <a16:creationId xmlns:a16="http://schemas.microsoft.com/office/drawing/2014/main" id="{6196FB15-6A09-4757-8048-196B21818951}"/>
              </a:ext>
            </a:extLst>
          </p:cNvPr>
          <p:cNvGraphicFramePr>
            <a:graphicFrameLocks/>
          </p:cNvGraphicFramePr>
          <p:nvPr>
            <p:extLst>
              <p:ext uri="{D42A27DB-BD31-4B8C-83A1-F6EECF244321}">
                <p14:modId xmlns:p14="http://schemas.microsoft.com/office/powerpoint/2010/main" val="2875904296"/>
              </p:ext>
            </p:extLst>
          </p:nvPr>
        </p:nvGraphicFramePr>
        <p:xfrm>
          <a:off x="-1" y="1182256"/>
          <a:ext cx="11914909" cy="52277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4764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3592-FAB9-8940-B97D-7355CAB644FF}"/>
              </a:ext>
            </a:extLst>
          </p:cNvPr>
          <p:cNvSpPr>
            <a:spLocks noGrp="1"/>
          </p:cNvSpPr>
          <p:nvPr>
            <p:ph type="title"/>
          </p:nvPr>
        </p:nvSpPr>
        <p:spPr>
          <a:xfrm>
            <a:off x="1336588" y="119804"/>
            <a:ext cx="10764795" cy="1062452"/>
          </a:xfrm>
        </p:spPr>
        <p:txBody>
          <a:bodyPr>
            <a:normAutofit/>
          </a:bodyPr>
          <a:lstStyle/>
          <a:p>
            <a:pPr algn="r"/>
            <a:r>
              <a:rPr lang="en-US" dirty="0"/>
              <a:t>Self-employed, % 55 and older</a:t>
            </a:r>
            <a:endParaRPr lang="en-CO" dirty="0"/>
          </a:p>
        </p:txBody>
      </p:sp>
      <p:sp>
        <p:nvSpPr>
          <p:cNvPr id="6" name="Rectangle 5">
            <a:extLst>
              <a:ext uri="{FF2B5EF4-FFF2-40B4-BE49-F238E27FC236}">
                <a16:creationId xmlns:a16="http://schemas.microsoft.com/office/drawing/2014/main" id="{27634B04-793B-4748-A04F-448B5F3B865A}"/>
              </a:ext>
            </a:extLst>
          </p:cNvPr>
          <p:cNvSpPr/>
          <p:nvPr/>
        </p:nvSpPr>
        <p:spPr>
          <a:xfrm>
            <a:off x="0" y="6573396"/>
            <a:ext cx="3005503" cy="307777"/>
          </a:xfrm>
          <a:prstGeom prst="rect">
            <a:avLst/>
          </a:prstGeom>
        </p:spPr>
        <p:txBody>
          <a:bodyPr wrap="none">
            <a:spAutoFit/>
          </a:bodyPr>
          <a:lstStyle/>
          <a:p>
            <a:r>
              <a:rPr lang="en-US" sz="1400" dirty="0">
                <a:solidFill>
                  <a:srgbClr val="000000"/>
                </a:solidFill>
                <a:latin typeface="Calibri" panose="020F0502020204030204" pitchFamily="34" charset="0"/>
              </a:rPr>
              <a:t>Source: Statistics Canada 2016 Census.</a:t>
            </a:r>
          </a:p>
        </p:txBody>
      </p:sp>
      <p:graphicFrame>
        <p:nvGraphicFramePr>
          <p:cNvPr id="5" name="Chart 4">
            <a:extLst>
              <a:ext uri="{FF2B5EF4-FFF2-40B4-BE49-F238E27FC236}">
                <a16:creationId xmlns:a16="http://schemas.microsoft.com/office/drawing/2014/main" id="{4167EC4F-43A9-479C-BE13-0E405AA4471A}"/>
              </a:ext>
            </a:extLst>
          </p:cNvPr>
          <p:cNvGraphicFramePr>
            <a:graphicFrameLocks/>
          </p:cNvGraphicFramePr>
          <p:nvPr>
            <p:extLst>
              <p:ext uri="{D42A27DB-BD31-4B8C-83A1-F6EECF244321}">
                <p14:modId xmlns:p14="http://schemas.microsoft.com/office/powerpoint/2010/main" val="2833749703"/>
              </p:ext>
            </p:extLst>
          </p:nvPr>
        </p:nvGraphicFramePr>
        <p:xfrm>
          <a:off x="210127" y="1595582"/>
          <a:ext cx="11771746" cy="48052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4975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E63E44-9045-E640-955B-08A6F5AC05B3}"/>
              </a:ext>
            </a:extLst>
          </p:cNvPr>
          <p:cNvSpPr txBox="1">
            <a:spLocks/>
          </p:cNvSpPr>
          <p:nvPr/>
        </p:nvSpPr>
        <p:spPr>
          <a:xfrm>
            <a:off x="851452" y="3061250"/>
            <a:ext cx="10485783" cy="1249493"/>
          </a:xfrm>
          <a:prstGeom prst="rect">
            <a:avLst/>
          </a:prstGeom>
        </p:spPr>
        <p:txBody>
          <a:bodyPr vert="horz" lIns="91440" tIns="45720" rIns="91440" bIns="45720" rtlCol="0" anchor="b">
            <a:normAutofit fontScale="92500"/>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Where do entrepreneurs come from?</a:t>
            </a:r>
            <a:endParaRPr lang="en-CO" dirty="0"/>
          </a:p>
        </p:txBody>
      </p:sp>
    </p:spTree>
    <p:extLst>
      <p:ext uri="{BB962C8B-B14F-4D97-AF65-F5344CB8AC3E}">
        <p14:creationId xmlns:p14="http://schemas.microsoft.com/office/powerpoint/2010/main" val="96006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a:off x="2290618" y="1865745"/>
            <a:ext cx="9238110" cy="4756727"/>
          </a:xfrm>
        </p:spPr>
        <p:txBody>
          <a:bodyPr>
            <a:noAutofit/>
          </a:bodyPr>
          <a:lstStyle/>
          <a:p>
            <a:pPr marL="0" indent="0">
              <a:lnSpc>
                <a:spcPct val="100000"/>
              </a:lnSpc>
              <a:spcBef>
                <a:spcPts val="4800"/>
              </a:spcBef>
              <a:spcAft>
                <a:spcPts val="600"/>
              </a:spcAft>
              <a:buNone/>
            </a:pPr>
            <a:r>
              <a:rPr lang="en-US" dirty="0">
                <a:solidFill>
                  <a:schemeClr val="tx1"/>
                </a:solidFill>
              </a:rPr>
              <a:t>Exiting from big firms (disgruntled/frustrated, and with a big idea)</a:t>
            </a:r>
          </a:p>
          <a:p>
            <a:pPr marL="0" indent="0">
              <a:lnSpc>
                <a:spcPct val="100000"/>
              </a:lnSpc>
              <a:spcBef>
                <a:spcPts val="4800"/>
              </a:spcBef>
              <a:spcAft>
                <a:spcPts val="600"/>
              </a:spcAft>
              <a:buNone/>
            </a:pPr>
            <a:r>
              <a:rPr lang="en-US" dirty="0">
                <a:solidFill>
                  <a:schemeClr val="tx1"/>
                </a:solidFill>
              </a:rPr>
              <a:t>Universities and colleges (developing IP)</a:t>
            </a:r>
          </a:p>
          <a:p>
            <a:pPr marL="0" indent="0">
              <a:lnSpc>
                <a:spcPct val="100000"/>
              </a:lnSpc>
              <a:spcBef>
                <a:spcPts val="4800"/>
              </a:spcBef>
              <a:spcAft>
                <a:spcPts val="600"/>
              </a:spcAft>
              <a:buNone/>
            </a:pPr>
            <a:r>
              <a:rPr lang="en-US" dirty="0">
                <a:solidFill>
                  <a:schemeClr val="tx1"/>
                </a:solidFill>
              </a:rPr>
              <a:t>Children of entrepreneurs (far more likely than otherwise)</a:t>
            </a:r>
          </a:p>
          <a:p>
            <a:pPr marL="0" indent="0">
              <a:lnSpc>
                <a:spcPct val="100000"/>
              </a:lnSpc>
              <a:spcBef>
                <a:spcPts val="4800"/>
              </a:spcBef>
              <a:spcAft>
                <a:spcPts val="600"/>
              </a:spcAft>
              <a:buNone/>
            </a:pPr>
            <a:r>
              <a:rPr lang="en-US" dirty="0">
                <a:solidFill>
                  <a:schemeClr val="tx1"/>
                </a:solidFill>
              </a:rPr>
              <a:t>Immigrants</a:t>
            </a:r>
          </a:p>
          <a:p>
            <a:pPr marL="0" indent="0">
              <a:lnSpc>
                <a:spcPct val="100000"/>
              </a:lnSpc>
              <a:spcBef>
                <a:spcPts val="4800"/>
              </a:spcBef>
              <a:spcAft>
                <a:spcPts val="600"/>
              </a:spcAft>
              <a:buNone/>
            </a:pPr>
            <a:r>
              <a:rPr lang="en-US" dirty="0">
                <a:solidFill>
                  <a:schemeClr val="tx1"/>
                </a:solidFill>
              </a:rPr>
              <a:t>The garage? </a:t>
            </a:r>
          </a:p>
        </p:txBody>
      </p:sp>
      <p:sp>
        <p:nvSpPr>
          <p:cNvPr id="4" name="Title 1">
            <a:extLst>
              <a:ext uri="{FF2B5EF4-FFF2-40B4-BE49-F238E27FC236}">
                <a16:creationId xmlns:a16="http://schemas.microsoft.com/office/drawing/2014/main" id="{09EC7C16-78C9-49B2-8955-166D52F4574E}"/>
              </a:ext>
            </a:extLst>
          </p:cNvPr>
          <p:cNvSpPr txBox="1">
            <a:spLocks/>
          </p:cNvSpPr>
          <p:nvPr/>
        </p:nvSpPr>
        <p:spPr>
          <a:xfrm>
            <a:off x="1336588" y="119804"/>
            <a:ext cx="10764795" cy="8130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Where do entrepreneurs come from?</a:t>
            </a:r>
          </a:p>
        </p:txBody>
      </p:sp>
      <p:pic>
        <p:nvPicPr>
          <p:cNvPr id="8194" name="Picture 2" descr="corporations Icon 2344402">
            <a:extLst>
              <a:ext uri="{FF2B5EF4-FFF2-40B4-BE49-F238E27FC236}">
                <a16:creationId xmlns:a16="http://schemas.microsoft.com/office/drawing/2014/main" id="{6E723F5C-2B56-4889-9E59-13162BC95157}"/>
              </a:ext>
            </a:extLst>
          </p:cNvPr>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90699" y="1639609"/>
            <a:ext cx="728461" cy="728461"/>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Laboratory Icon 1793019">
            <a:extLst>
              <a:ext uri="{FF2B5EF4-FFF2-40B4-BE49-F238E27FC236}">
                <a16:creationId xmlns:a16="http://schemas.microsoft.com/office/drawing/2014/main" id="{0D1ACD25-79BF-4740-BCE4-137DDECBD4AC}"/>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03577" y="2680363"/>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Mentor Icon 2909349">
            <a:extLst>
              <a:ext uri="{FF2B5EF4-FFF2-40B4-BE49-F238E27FC236}">
                <a16:creationId xmlns:a16="http://schemas.microsoft.com/office/drawing/2014/main" id="{377AB26B-A75C-4B07-A22A-0ECDECBFD5FA}"/>
              </a:ext>
            </a:extLst>
          </p:cNvPr>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6761" y="3716556"/>
            <a:ext cx="845224" cy="845224"/>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Family Migration Icon 1244996">
            <a:extLst>
              <a:ext uri="{FF2B5EF4-FFF2-40B4-BE49-F238E27FC236}">
                <a16:creationId xmlns:a16="http://schemas.microsoft.com/office/drawing/2014/main" id="{DB8B158F-DDFC-4830-8C5D-1F2825CCA448}"/>
              </a:ext>
            </a:extLst>
          </p:cNvPr>
          <p:cNvPicPr>
            <a:picLocks noChangeAspect="1" noChangeArrowheads="1"/>
          </p:cNvPicPr>
          <p:nvPr/>
        </p:nvPicPr>
        <p:blipFill>
          <a:blip r:embed="rId5">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66006" y="4757942"/>
            <a:ext cx="999043" cy="999043"/>
          </a:xfrm>
          <a:prstGeom prst="rect">
            <a:avLst/>
          </a:prstGeom>
          <a:noFill/>
          <a:extLst>
            <a:ext uri="{909E8E84-426E-40DD-AFC4-6F175D3DCCD1}">
              <a14:hiddenFill xmlns:a14="http://schemas.microsoft.com/office/drawing/2010/main">
                <a:solidFill>
                  <a:srgbClr val="FFFFFF"/>
                </a:solidFill>
              </a14:hiddenFill>
            </a:ext>
          </a:extLst>
        </p:spPr>
      </p:pic>
      <p:pic>
        <p:nvPicPr>
          <p:cNvPr id="8202" name="Picture 10" descr="Garage Icon 1880897">
            <a:extLst>
              <a:ext uri="{FF2B5EF4-FFF2-40B4-BE49-F238E27FC236}">
                <a16:creationId xmlns:a16="http://schemas.microsoft.com/office/drawing/2014/main" id="{CC25C21E-14EE-41B9-A4AD-B233BB93A2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5963" y="5839751"/>
            <a:ext cx="928528" cy="928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994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a:off x="2743201" y="2041237"/>
            <a:ext cx="9214952" cy="4608946"/>
          </a:xfrm>
        </p:spPr>
        <p:txBody>
          <a:bodyPr>
            <a:noAutofit/>
          </a:bodyPr>
          <a:lstStyle/>
          <a:p>
            <a:pPr>
              <a:lnSpc>
                <a:spcPts val="3500"/>
              </a:lnSpc>
              <a:spcBef>
                <a:spcPts val="1800"/>
              </a:spcBef>
            </a:pPr>
            <a:r>
              <a:rPr lang="en-US" dirty="0">
                <a:solidFill>
                  <a:schemeClr val="tx1"/>
                </a:solidFill>
              </a:rPr>
              <a:t>Looking back through decades of migration data, Dr. Michael </a:t>
            </a:r>
            <a:r>
              <a:rPr lang="en-US" dirty="0" err="1">
                <a:solidFill>
                  <a:schemeClr val="tx1"/>
                </a:solidFill>
              </a:rPr>
              <a:t>Haan</a:t>
            </a:r>
            <a:r>
              <a:rPr lang="en-US" dirty="0">
                <a:solidFill>
                  <a:schemeClr val="tx1"/>
                </a:solidFill>
              </a:rPr>
              <a:t> found that people born in New Brunswick and living elsewhere in Canada are twice as likely to own a business as those who stayed here.</a:t>
            </a:r>
          </a:p>
          <a:p>
            <a:pPr>
              <a:lnSpc>
                <a:spcPts val="3500"/>
              </a:lnSpc>
              <a:spcBef>
                <a:spcPts val="1800"/>
              </a:spcBef>
            </a:pPr>
            <a:endParaRPr lang="en-US" dirty="0">
              <a:solidFill>
                <a:schemeClr val="tx1"/>
              </a:solidFill>
            </a:endParaRPr>
          </a:p>
          <a:p>
            <a:pPr>
              <a:lnSpc>
                <a:spcPts val="3500"/>
              </a:lnSpc>
              <a:spcBef>
                <a:spcPts val="1800"/>
              </a:spcBef>
            </a:pPr>
            <a:r>
              <a:rPr lang="en-US" dirty="0">
                <a:solidFill>
                  <a:schemeClr val="tx1"/>
                </a:solidFill>
              </a:rPr>
              <a:t>Are we exporting potential entrepreneurs or are the destinations more conducive to entrepreneurship? </a:t>
            </a:r>
          </a:p>
        </p:txBody>
      </p:sp>
      <p:sp>
        <p:nvSpPr>
          <p:cNvPr id="4" name="Title 1">
            <a:extLst>
              <a:ext uri="{FF2B5EF4-FFF2-40B4-BE49-F238E27FC236}">
                <a16:creationId xmlns:a16="http://schemas.microsoft.com/office/drawing/2014/main" id="{09EC7C16-78C9-49B2-8955-166D52F4574E}"/>
              </a:ext>
            </a:extLst>
          </p:cNvPr>
          <p:cNvSpPr txBox="1">
            <a:spLocks/>
          </p:cNvSpPr>
          <p:nvPr/>
        </p:nvSpPr>
        <p:spPr>
          <a:xfrm>
            <a:off x="5781964" y="119804"/>
            <a:ext cx="6319419" cy="11548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Are we exporting our potential entrepreneurs?</a:t>
            </a:r>
            <a:endParaRPr lang="en-CO" dirty="0"/>
          </a:p>
        </p:txBody>
      </p:sp>
      <p:pic>
        <p:nvPicPr>
          <p:cNvPr id="1028" name="Picture 4" descr="moving Icon 23358">
            <a:extLst>
              <a:ext uri="{FF2B5EF4-FFF2-40B4-BE49-F238E27FC236}">
                <a16:creationId xmlns:a16="http://schemas.microsoft.com/office/drawing/2014/main" id="{CC7E4B45-3041-4661-AAD8-7849F5255315}"/>
              </a:ext>
            </a:extLst>
          </p:cNvPr>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3847" y="1773973"/>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76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E63E44-9045-E640-955B-08A6F5AC05B3}"/>
              </a:ext>
            </a:extLst>
          </p:cNvPr>
          <p:cNvSpPr txBox="1">
            <a:spLocks/>
          </p:cNvSpPr>
          <p:nvPr/>
        </p:nvSpPr>
        <p:spPr>
          <a:xfrm>
            <a:off x="851452" y="3061250"/>
            <a:ext cx="10851021" cy="184167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How will Covid-19 impact entrepreneurship in New Brunswick?</a:t>
            </a:r>
            <a:endParaRPr lang="en-CO" dirty="0"/>
          </a:p>
        </p:txBody>
      </p:sp>
    </p:spTree>
    <p:extLst>
      <p:ext uri="{BB962C8B-B14F-4D97-AF65-F5344CB8AC3E}">
        <p14:creationId xmlns:p14="http://schemas.microsoft.com/office/powerpoint/2010/main" val="3002938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E63E44-9045-E640-955B-08A6F5AC05B3}"/>
              </a:ext>
            </a:extLst>
          </p:cNvPr>
          <p:cNvSpPr txBox="1">
            <a:spLocks/>
          </p:cNvSpPr>
          <p:nvPr/>
        </p:nvSpPr>
        <p:spPr>
          <a:xfrm>
            <a:off x="851452" y="3061250"/>
            <a:ext cx="10485783" cy="21203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Fostering a new generation of ambitious entrepreneurs</a:t>
            </a:r>
            <a:endParaRPr lang="en-CO" dirty="0"/>
          </a:p>
        </p:txBody>
      </p:sp>
    </p:spTree>
    <p:extLst>
      <p:ext uri="{BB962C8B-B14F-4D97-AF65-F5344CB8AC3E}">
        <p14:creationId xmlns:p14="http://schemas.microsoft.com/office/powerpoint/2010/main" val="1007549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a:off x="2382983" y="1865745"/>
            <a:ext cx="9718400" cy="4994908"/>
          </a:xfrm>
        </p:spPr>
        <p:txBody>
          <a:bodyPr>
            <a:noAutofit/>
          </a:bodyPr>
          <a:lstStyle/>
          <a:p>
            <a:pPr>
              <a:lnSpc>
                <a:spcPct val="100000"/>
              </a:lnSpc>
              <a:spcBef>
                <a:spcPts val="3000"/>
              </a:spcBef>
              <a:spcAft>
                <a:spcPts val="600"/>
              </a:spcAft>
              <a:buFont typeface="Wingdings" panose="05000000000000000000" pitchFamily="2" charset="2"/>
              <a:buChar char="ü"/>
            </a:pPr>
            <a:r>
              <a:rPr lang="en-US" dirty="0">
                <a:solidFill>
                  <a:schemeClr val="tx1"/>
                </a:solidFill>
              </a:rPr>
              <a:t>Attracting entrepreneurs to our shores: Don’t just wait for them to show up.  </a:t>
            </a:r>
          </a:p>
          <a:p>
            <a:pPr>
              <a:lnSpc>
                <a:spcPct val="100000"/>
              </a:lnSpc>
              <a:spcBef>
                <a:spcPts val="3000"/>
              </a:spcBef>
              <a:spcAft>
                <a:spcPts val="600"/>
              </a:spcAft>
              <a:buFont typeface="Wingdings" panose="05000000000000000000" pitchFamily="2" charset="2"/>
              <a:buChar char="ü"/>
            </a:pPr>
            <a:r>
              <a:rPr lang="en-US" dirty="0">
                <a:solidFill>
                  <a:schemeClr val="tx1"/>
                </a:solidFill>
              </a:rPr>
              <a:t>Big firms should foster intramural entrepreneurial activity.</a:t>
            </a:r>
          </a:p>
          <a:p>
            <a:pPr>
              <a:lnSpc>
                <a:spcPct val="100000"/>
              </a:lnSpc>
              <a:spcBef>
                <a:spcPts val="3000"/>
              </a:spcBef>
              <a:spcAft>
                <a:spcPts val="600"/>
              </a:spcAft>
              <a:buFont typeface="Wingdings" panose="05000000000000000000" pitchFamily="2" charset="2"/>
              <a:buChar char="ü"/>
            </a:pPr>
            <a:r>
              <a:rPr lang="en-US" dirty="0">
                <a:solidFill>
                  <a:schemeClr val="tx1"/>
                </a:solidFill>
              </a:rPr>
              <a:t>Immigrant entrepreneurs: Local succession and export-oriented business ideas.</a:t>
            </a:r>
          </a:p>
          <a:p>
            <a:pPr>
              <a:lnSpc>
                <a:spcPct val="100000"/>
              </a:lnSpc>
              <a:spcBef>
                <a:spcPts val="3000"/>
              </a:spcBef>
              <a:spcAft>
                <a:spcPts val="600"/>
              </a:spcAft>
              <a:buFont typeface="Wingdings" panose="05000000000000000000" pitchFamily="2" charset="2"/>
              <a:buChar char="ü"/>
            </a:pPr>
            <a:r>
              <a:rPr lang="en-US" dirty="0">
                <a:solidFill>
                  <a:schemeClr val="tx1"/>
                </a:solidFill>
              </a:rPr>
              <a:t>Role of incubators and accelerators?</a:t>
            </a:r>
          </a:p>
          <a:p>
            <a:pPr>
              <a:lnSpc>
                <a:spcPct val="100000"/>
              </a:lnSpc>
              <a:spcBef>
                <a:spcPts val="3000"/>
              </a:spcBef>
              <a:spcAft>
                <a:spcPts val="600"/>
              </a:spcAft>
              <a:buFont typeface="Wingdings" panose="05000000000000000000" pitchFamily="2" charset="2"/>
              <a:buChar char="ü"/>
            </a:pPr>
            <a:r>
              <a:rPr lang="en-US" dirty="0">
                <a:solidFill>
                  <a:schemeClr val="tx1"/>
                </a:solidFill>
              </a:rPr>
              <a:t>Access to risk capital?  Role of government? </a:t>
            </a:r>
          </a:p>
        </p:txBody>
      </p:sp>
      <p:sp>
        <p:nvSpPr>
          <p:cNvPr id="4" name="Title 1">
            <a:extLst>
              <a:ext uri="{FF2B5EF4-FFF2-40B4-BE49-F238E27FC236}">
                <a16:creationId xmlns:a16="http://schemas.microsoft.com/office/drawing/2014/main" id="{09EC7C16-78C9-49B2-8955-166D52F4574E}"/>
              </a:ext>
            </a:extLst>
          </p:cNvPr>
          <p:cNvSpPr txBox="1">
            <a:spLocks/>
          </p:cNvSpPr>
          <p:nvPr/>
        </p:nvSpPr>
        <p:spPr>
          <a:xfrm>
            <a:off x="3980873" y="119805"/>
            <a:ext cx="8120510" cy="10070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Fostering more entrepreneurs</a:t>
            </a:r>
            <a:endParaRPr lang="en-CO" dirty="0"/>
          </a:p>
        </p:txBody>
      </p:sp>
      <p:pic>
        <p:nvPicPr>
          <p:cNvPr id="5" name="Picture 4" descr="Goat Icon 108040">
            <a:extLst>
              <a:ext uri="{FF2B5EF4-FFF2-40B4-BE49-F238E27FC236}">
                <a16:creationId xmlns:a16="http://schemas.microsoft.com/office/drawing/2014/main" id="{D5AAA784-6395-43C0-BBFB-C6A785D336D6}"/>
              </a:ext>
            </a:extLst>
          </p:cNvPr>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229755" y="1884218"/>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067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a:off x="2780145" y="1865745"/>
            <a:ext cx="9321238" cy="4994908"/>
          </a:xfrm>
        </p:spPr>
        <p:txBody>
          <a:bodyPr>
            <a:noAutofit/>
          </a:bodyPr>
          <a:lstStyle/>
          <a:p>
            <a:pPr>
              <a:lnSpc>
                <a:spcPct val="100000"/>
              </a:lnSpc>
              <a:spcBef>
                <a:spcPts val="3000"/>
              </a:spcBef>
              <a:spcAft>
                <a:spcPts val="600"/>
              </a:spcAft>
            </a:pPr>
            <a:r>
              <a:rPr lang="en-US" dirty="0">
                <a:solidFill>
                  <a:schemeClr val="tx1"/>
                </a:solidFill>
              </a:rPr>
              <a:t>How do we support the scaling of start-up firms?</a:t>
            </a:r>
          </a:p>
          <a:p>
            <a:pPr>
              <a:lnSpc>
                <a:spcPct val="100000"/>
              </a:lnSpc>
              <a:spcBef>
                <a:spcPts val="3000"/>
              </a:spcBef>
              <a:spcAft>
                <a:spcPts val="600"/>
              </a:spcAft>
            </a:pPr>
            <a:r>
              <a:rPr lang="en-US" dirty="0">
                <a:solidFill>
                  <a:schemeClr val="tx1"/>
                </a:solidFill>
              </a:rPr>
              <a:t>We don’t need all entrepreneurs to breakout and build global markets…. but we need some to make it big. </a:t>
            </a:r>
          </a:p>
          <a:p>
            <a:pPr>
              <a:lnSpc>
                <a:spcPct val="100000"/>
              </a:lnSpc>
              <a:spcBef>
                <a:spcPts val="3000"/>
              </a:spcBef>
              <a:spcAft>
                <a:spcPts val="600"/>
              </a:spcAft>
            </a:pPr>
            <a:r>
              <a:rPr lang="en-US" dirty="0">
                <a:solidFill>
                  <a:schemeClr val="tx1"/>
                </a:solidFill>
              </a:rPr>
              <a:t>Sources of growth capital.</a:t>
            </a:r>
          </a:p>
          <a:p>
            <a:pPr>
              <a:lnSpc>
                <a:spcPct val="100000"/>
              </a:lnSpc>
              <a:spcBef>
                <a:spcPts val="3000"/>
              </a:spcBef>
              <a:spcAft>
                <a:spcPts val="600"/>
              </a:spcAft>
            </a:pPr>
            <a:r>
              <a:rPr lang="en-US" dirty="0">
                <a:solidFill>
                  <a:schemeClr val="tx1"/>
                </a:solidFill>
              </a:rPr>
              <a:t>Going global via acquisition. </a:t>
            </a:r>
          </a:p>
        </p:txBody>
      </p:sp>
      <p:sp>
        <p:nvSpPr>
          <p:cNvPr id="4" name="Title 1">
            <a:extLst>
              <a:ext uri="{FF2B5EF4-FFF2-40B4-BE49-F238E27FC236}">
                <a16:creationId xmlns:a16="http://schemas.microsoft.com/office/drawing/2014/main" id="{09EC7C16-78C9-49B2-8955-166D52F4574E}"/>
              </a:ext>
            </a:extLst>
          </p:cNvPr>
          <p:cNvSpPr txBox="1">
            <a:spLocks/>
          </p:cNvSpPr>
          <p:nvPr/>
        </p:nvSpPr>
        <p:spPr>
          <a:xfrm>
            <a:off x="3980873" y="119805"/>
            <a:ext cx="8120510" cy="10070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Scaling start-ups</a:t>
            </a:r>
            <a:endParaRPr lang="en-CO" dirty="0"/>
          </a:p>
        </p:txBody>
      </p:sp>
      <p:pic>
        <p:nvPicPr>
          <p:cNvPr id="9218" name="Picture 2" descr="growth Icon 1786894">
            <a:extLst>
              <a:ext uri="{FF2B5EF4-FFF2-40B4-BE49-F238E27FC236}">
                <a16:creationId xmlns:a16="http://schemas.microsoft.com/office/drawing/2014/main" id="{8E8461B0-87DD-437F-A2B2-6830F9C7C75A}"/>
              </a:ext>
            </a:extLst>
          </p:cNvPr>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9899" y="1414318"/>
            <a:ext cx="2310245" cy="2310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408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68213C2-FF5D-1D44-A540-878099DF289D}"/>
              </a:ext>
            </a:extLst>
          </p:cNvPr>
          <p:cNvSpPr txBox="1">
            <a:spLocks/>
          </p:cNvSpPr>
          <p:nvPr/>
        </p:nvSpPr>
        <p:spPr>
          <a:xfrm>
            <a:off x="851452" y="3061251"/>
            <a:ext cx="10485783" cy="111463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Panel Discussion</a:t>
            </a:r>
            <a:endParaRPr lang="en-CO" dirty="0"/>
          </a:p>
        </p:txBody>
      </p:sp>
    </p:spTree>
    <p:extLst>
      <p:ext uri="{BB962C8B-B14F-4D97-AF65-F5344CB8AC3E}">
        <p14:creationId xmlns:p14="http://schemas.microsoft.com/office/powerpoint/2010/main" val="1637190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346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3592-FAB9-8940-B97D-7355CAB644FF}"/>
              </a:ext>
            </a:extLst>
          </p:cNvPr>
          <p:cNvSpPr>
            <a:spLocks noGrp="1"/>
          </p:cNvSpPr>
          <p:nvPr>
            <p:ph type="title"/>
          </p:nvPr>
        </p:nvSpPr>
        <p:spPr>
          <a:xfrm>
            <a:off x="1336588" y="119804"/>
            <a:ext cx="10764795" cy="1062452"/>
          </a:xfrm>
        </p:spPr>
        <p:txBody>
          <a:bodyPr/>
          <a:lstStyle/>
          <a:p>
            <a:pPr algn="r"/>
            <a:r>
              <a:rPr lang="en-US" dirty="0"/>
              <a:t>Covid-19: A Turning Point?</a:t>
            </a:r>
            <a:endParaRPr lang="en-CO" dirty="0"/>
          </a:p>
        </p:txBody>
      </p:sp>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a:off x="727075" y="1948610"/>
            <a:ext cx="11464925" cy="4789585"/>
          </a:xfrm>
        </p:spPr>
        <p:txBody>
          <a:bodyPr>
            <a:noAutofit/>
          </a:bodyPr>
          <a:lstStyle/>
          <a:p>
            <a:pPr>
              <a:lnSpc>
                <a:spcPct val="100000"/>
              </a:lnSpc>
              <a:spcBef>
                <a:spcPts val="1800"/>
              </a:spcBef>
            </a:pPr>
            <a:r>
              <a:rPr lang="en-US" sz="2200" dirty="0">
                <a:solidFill>
                  <a:schemeClr val="tx1"/>
                </a:solidFill>
              </a:rPr>
              <a:t>It is likely many small businesses will go under in the wake of Covid-19.</a:t>
            </a:r>
          </a:p>
          <a:p>
            <a:pPr>
              <a:lnSpc>
                <a:spcPct val="100000"/>
              </a:lnSpc>
              <a:spcBef>
                <a:spcPts val="1800"/>
              </a:spcBef>
            </a:pPr>
            <a:r>
              <a:rPr lang="en-US" sz="2200" dirty="0">
                <a:solidFill>
                  <a:schemeClr val="tx1"/>
                </a:solidFill>
              </a:rPr>
              <a:t>It is unclear if there will be enough budding entrepreneurs to step into the breach.</a:t>
            </a:r>
          </a:p>
          <a:p>
            <a:pPr>
              <a:lnSpc>
                <a:spcPct val="100000"/>
              </a:lnSpc>
              <a:spcBef>
                <a:spcPts val="1800"/>
              </a:spcBef>
            </a:pPr>
            <a:r>
              <a:rPr lang="en-US" sz="2200" dirty="0">
                <a:solidFill>
                  <a:schemeClr val="tx1"/>
                </a:solidFill>
              </a:rPr>
              <a:t>Covid-19 might have dampened the appetite for entrepreneurial risk.</a:t>
            </a:r>
          </a:p>
          <a:p>
            <a:pPr lvl="1">
              <a:lnSpc>
                <a:spcPct val="100000"/>
              </a:lnSpc>
              <a:spcBef>
                <a:spcPts val="600"/>
              </a:spcBef>
            </a:pPr>
            <a:r>
              <a:rPr lang="en-US" sz="2000" dirty="0">
                <a:solidFill>
                  <a:schemeClr val="tx1"/>
                </a:solidFill>
              </a:rPr>
              <a:t>This is a concern related to a) entrepreneurs serving local markets (personal services, business services, retail, food services, etc.) but even more so to b) those entrepreneurs with business ideas targeting export markets (IT, manufacturing, export-focused services, tourism, etc.). </a:t>
            </a:r>
          </a:p>
          <a:p>
            <a:pPr>
              <a:lnSpc>
                <a:spcPct val="100000"/>
              </a:lnSpc>
              <a:spcBef>
                <a:spcPts val="1800"/>
              </a:spcBef>
            </a:pPr>
            <a:r>
              <a:rPr lang="en-US" sz="2200" dirty="0">
                <a:solidFill>
                  <a:schemeClr val="tx1"/>
                </a:solidFill>
              </a:rPr>
              <a:t>Does Covid-19 create new entrepreneurial spaces? Home-focused services, niche products and services, PPE, technology solutions, new export opportunities, etc.</a:t>
            </a:r>
          </a:p>
          <a:p>
            <a:pPr>
              <a:lnSpc>
                <a:spcPct val="100000"/>
              </a:lnSpc>
              <a:spcBef>
                <a:spcPts val="1800"/>
              </a:spcBef>
            </a:pPr>
            <a:r>
              <a:rPr lang="en-US" sz="2200" dirty="0">
                <a:solidFill>
                  <a:schemeClr val="tx1"/>
                </a:solidFill>
              </a:rPr>
              <a:t>Where will the entrepreneurs come from?</a:t>
            </a:r>
          </a:p>
          <a:p>
            <a:pPr>
              <a:lnSpc>
                <a:spcPct val="100000"/>
              </a:lnSpc>
              <a:spcBef>
                <a:spcPts val="1800"/>
              </a:spcBef>
            </a:pPr>
            <a:endParaRPr lang="en-US" sz="2200" dirty="0">
              <a:solidFill>
                <a:schemeClr val="tx1"/>
              </a:solidFill>
            </a:endParaRPr>
          </a:p>
        </p:txBody>
      </p:sp>
    </p:spTree>
    <p:extLst>
      <p:ext uri="{BB962C8B-B14F-4D97-AF65-F5344CB8AC3E}">
        <p14:creationId xmlns:p14="http://schemas.microsoft.com/office/powerpoint/2010/main" val="3561247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E63E44-9045-E640-955B-08A6F5AC05B3}"/>
              </a:ext>
            </a:extLst>
          </p:cNvPr>
          <p:cNvSpPr txBox="1">
            <a:spLocks/>
          </p:cNvSpPr>
          <p:nvPr/>
        </p:nvSpPr>
        <p:spPr>
          <a:xfrm>
            <a:off x="851452" y="3061250"/>
            <a:ext cx="10485783" cy="124949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Entrepreneurship in New Brunswick</a:t>
            </a:r>
            <a:endParaRPr lang="en-CO" dirty="0"/>
          </a:p>
        </p:txBody>
      </p:sp>
    </p:spTree>
    <p:extLst>
      <p:ext uri="{BB962C8B-B14F-4D97-AF65-F5344CB8AC3E}">
        <p14:creationId xmlns:p14="http://schemas.microsoft.com/office/powerpoint/2010/main" val="293455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flipH="1">
            <a:off x="2752435" y="1884218"/>
            <a:ext cx="9482808" cy="4853978"/>
          </a:xfrm>
        </p:spPr>
        <p:txBody>
          <a:bodyPr>
            <a:noAutofit/>
          </a:bodyPr>
          <a:lstStyle/>
          <a:p>
            <a:pPr>
              <a:lnSpc>
                <a:spcPct val="100000"/>
              </a:lnSpc>
              <a:spcBef>
                <a:spcPts val="3000"/>
              </a:spcBef>
            </a:pPr>
            <a:r>
              <a:rPr lang="en-US" dirty="0">
                <a:solidFill>
                  <a:schemeClr val="tx1"/>
                </a:solidFill>
              </a:rPr>
              <a:t>What is an entrepreneur?</a:t>
            </a:r>
          </a:p>
          <a:p>
            <a:pPr>
              <a:lnSpc>
                <a:spcPct val="100000"/>
              </a:lnSpc>
              <a:spcBef>
                <a:spcPts val="3000"/>
              </a:spcBef>
            </a:pPr>
            <a:r>
              <a:rPr lang="en-US" dirty="0">
                <a:solidFill>
                  <a:schemeClr val="tx1"/>
                </a:solidFill>
              </a:rPr>
              <a:t>No broad-based agreement – is every self-employed person an entrepreneur or only those who have employees (or some other measure)?</a:t>
            </a:r>
          </a:p>
          <a:p>
            <a:pPr>
              <a:lnSpc>
                <a:spcPct val="100000"/>
              </a:lnSpc>
              <a:spcBef>
                <a:spcPts val="3000"/>
              </a:spcBef>
            </a:pPr>
            <a:r>
              <a:rPr lang="en-US" dirty="0">
                <a:solidFill>
                  <a:schemeClr val="tx1"/>
                </a:solidFill>
              </a:rPr>
              <a:t>It has something to do with ideas, an appetite for risk and bull-headedness.</a:t>
            </a:r>
          </a:p>
          <a:p>
            <a:pPr>
              <a:lnSpc>
                <a:spcPct val="100000"/>
              </a:lnSpc>
              <a:spcBef>
                <a:spcPts val="3000"/>
              </a:spcBef>
            </a:pPr>
            <a:r>
              <a:rPr lang="en-US" dirty="0">
                <a:solidFill>
                  <a:schemeClr val="tx1"/>
                </a:solidFill>
              </a:rPr>
              <a:t>From a Statistics Canada perspective, the agency tracks 1) self-employed and 2) self-employed with employees.</a:t>
            </a:r>
          </a:p>
        </p:txBody>
      </p:sp>
      <p:sp>
        <p:nvSpPr>
          <p:cNvPr id="4" name="Title 1">
            <a:extLst>
              <a:ext uri="{FF2B5EF4-FFF2-40B4-BE49-F238E27FC236}">
                <a16:creationId xmlns:a16="http://schemas.microsoft.com/office/drawing/2014/main" id="{09EC7C16-78C9-49B2-8955-166D52F4574E}"/>
              </a:ext>
            </a:extLst>
          </p:cNvPr>
          <p:cNvSpPr txBox="1">
            <a:spLocks/>
          </p:cNvSpPr>
          <p:nvPr/>
        </p:nvSpPr>
        <p:spPr>
          <a:xfrm>
            <a:off x="1336588" y="119804"/>
            <a:ext cx="10764795" cy="8130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Defining entrepreneurship</a:t>
            </a:r>
            <a:endParaRPr lang="en-CO" dirty="0"/>
          </a:p>
        </p:txBody>
      </p:sp>
      <p:pic>
        <p:nvPicPr>
          <p:cNvPr id="10244" name="Picture 4" descr="Goat Icon 108040">
            <a:extLst>
              <a:ext uri="{FF2B5EF4-FFF2-40B4-BE49-F238E27FC236}">
                <a16:creationId xmlns:a16="http://schemas.microsoft.com/office/drawing/2014/main" id="{0F672ADD-F99D-495F-BFF8-C8E1A38E0AA0}"/>
              </a:ext>
            </a:extLst>
          </p:cNvPr>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229755" y="1884218"/>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530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a:off x="1939636" y="1958108"/>
            <a:ext cx="10295608" cy="4780087"/>
          </a:xfrm>
        </p:spPr>
        <p:txBody>
          <a:bodyPr>
            <a:noAutofit/>
          </a:bodyPr>
          <a:lstStyle/>
          <a:p>
            <a:pPr marL="0" indent="0">
              <a:lnSpc>
                <a:spcPct val="100000"/>
              </a:lnSpc>
              <a:spcBef>
                <a:spcPts val="7800"/>
              </a:spcBef>
              <a:buNone/>
            </a:pPr>
            <a:r>
              <a:rPr lang="en-US" dirty="0">
                <a:solidFill>
                  <a:schemeClr val="tx1"/>
                </a:solidFill>
              </a:rPr>
              <a:t>We want locally focused entrepreneurs to ensure we have competitive and dynamic markets for local services.</a:t>
            </a:r>
          </a:p>
          <a:p>
            <a:pPr marL="0" indent="0">
              <a:lnSpc>
                <a:spcPct val="100000"/>
              </a:lnSpc>
              <a:spcBef>
                <a:spcPts val="4800"/>
              </a:spcBef>
              <a:buNone/>
            </a:pPr>
            <a:endParaRPr lang="en-US" dirty="0">
              <a:solidFill>
                <a:schemeClr val="tx1"/>
              </a:solidFill>
            </a:endParaRPr>
          </a:p>
          <a:p>
            <a:pPr marL="0" indent="0">
              <a:lnSpc>
                <a:spcPct val="100000"/>
              </a:lnSpc>
              <a:spcBef>
                <a:spcPts val="7800"/>
              </a:spcBef>
              <a:buNone/>
            </a:pPr>
            <a:r>
              <a:rPr lang="en-US" dirty="0">
                <a:solidFill>
                  <a:schemeClr val="tx1"/>
                </a:solidFill>
              </a:rPr>
              <a:t>We want export-focused entrepreneurs to help grow our economy and boost tax revenues for government. </a:t>
            </a:r>
          </a:p>
        </p:txBody>
      </p:sp>
      <p:sp>
        <p:nvSpPr>
          <p:cNvPr id="4" name="Title 1">
            <a:extLst>
              <a:ext uri="{FF2B5EF4-FFF2-40B4-BE49-F238E27FC236}">
                <a16:creationId xmlns:a16="http://schemas.microsoft.com/office/drawing/2014/main" id="{09EC7C16-78C9-49B2-8955-166D52F4574E}"/>
              </a:ext>
            </a:extLst>
          </p:cNvPr>
          <p:cNvSpPr txBox="1">
            <a:spLocks/>
          </p:cNvSpPr>
          <p:nvPr/>
        </p:nvSpPr>
        <p:spPr>
          <a:xfrm>
            <a:off x="1336588" y="119804"/>
            <a:ext cx="10764795" cy="8130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Defining entrepreneurship</a:t>
            </a:r>
            <a:endParaRPr lang="en-CO" dirty="0"/>
          </a:p>
        </p:txBody>
      </p:sp>
      <p:pic>
        <p:nvPicPr>
          <p:cNvPr id="11266" name="Picture 2" descr="Pizza Icon 3202317">
            <a:extLst>
              <a:ext uri="{FF2B5EF4-FFF2-40B4-BE49-F238E27FC236}">
                <a16:creationId xmlns:a16="http://schemas.microsoft.com/office/drawing/2014/main" id="{C877552B-536B-4284-A5A0-3C155AAFC385}"/>
              </a:ext>
            </a:extLst>
          </p:cNvPr>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2045" y="1554018"/>
            <a:ext cx="1485901" cy="1485901"/>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Ship Icon 95212">
            <a:extLst>
              <a:ext uri="{FF2B5EF4-FFF2-40B4-BE49-F238E27FC236}">
                <a16:creationId xmlns:a16="http://schemas.microsoft.com/office/drawing/2014/main" id="{8744AEA9-49BA-4DE7-9722-40231C0FEE74}"/>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636" y="4065154"/>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335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9EC7C16-78C9-49B2-8955-166D52F4574E}"/>
              </a:ext>
            </a:extLst>
          </p:cNvPr>
          <p:cNvSpPr txBox="1">
            <a:spLocks/>
          </p:cNvSpPr>
          <p:nvPr/>
        </p:nvSpPr>
        <p:spPr>
          <a:xfrm>
            <a:off x="4100946" y="119803"/>
            <a:ext cx="8000438" cy="11476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Self-employment in New Brunswick:</a:t>
            </a:r>
          </a:p>
          <a:p>
            <a:pPr algn="r"/>
            <a:r>
              <a:rPr lang="en-US" dirty="0"/>
              <a:t>All industries*</a:t>
            </a:r>
            <a:endParaRPr lang="en-CO" dirty="0"/>
          </a:p>
        </p:txBody>
      </p:sp>
      <p:graphicFrame>
        <p:nvGraphicFramePr>
          <p:cNvPr id="6" name="Table 5">
            <a:extLst>
              <a:ext uri="{FF2B5EF4-FFF2-40B4-BE49-F238E27FC236}">
                <a16:creationId xmlns:a16="http://schemas.microsoft.com/office/drawing/2014/main" id="{166082C0-9E13-4CA4-A340-983ED019EF48}"/>
              </a:ext>
            </a:extLst>
          </p:cNvPr>
          <p:cNvGraphicFramePr>
            <a:graphicFrameLocks noGrp="1"/>
          </p:cNvGraphicFramePr>
          <p:nvPr>
            <p:extLst>
              <p:ext uri="{D42A27DB-BD31-4B8C-83A1-F6EECF244321}">
                <p14:modId xmlns:p14="http://schemas.microsoft.com/office/powerpoint/2010/main" val="1541908734"/>
              </p:ext>
            </p:extLst>
          </p:nvPr>
        </p:nvGraphicFramePr>
        <p:xfrm>
          <a:off x="3426689" y="1709319"/>
          <a:ext cx="8765311" cy="4422199"/>
        </p:xfrm>
        <a:graphic>
          <a:graphicData uri="http://schemas.openxmlformats.org/drawingml/2006/table">
            <a:tbl>
              <a:tblPr>
                <a:tableStyleId>{5C22544A-7EE6-4342-B048-85BDC9FD1C3A}</a:tableStyleId>
              </a:tblPr>
              <a:tblGrid>
                <a:gridCol w="5116947">
                  <a:extLst>
                    <a:ext uri="{9D8B030D-6E8A-4147-A177-3AD203B41FA5}">
                      <a16:colId xmlns:a16="http://schemas.microsoft.com/office/drawing/2014/main" val="1141721016"/>
                    </a:ext>
                  </a:extLst>
                </a:gridCol>
                <a:gridCol w="1736197">
                  <a:extLst>
                    <a:ext uri="{9D8B030D-6E8A-4147-A177-3AD203B41FA5}">
                      <a16:colId xmlns:a16="http://schemas.microsoft.com/office/drawing/2014/main" val="1686169065"/>
                    </a:ext>
                  </a:extLst>
                </a:gridCol>
                <a:gridCol w="1912167">
                  <a:extLst>
                    <a:ext uri="{9D8B030D-6E8A-4147-A177-3AD203B41FA5}">
                      <a16:colId xmlns:a16="http://schemas.microsoft.com/office/drawing/2014/main" val="2295868997"/>
                    </a:ext>
                  </a:extLst>
                </a:gridCol>
              </a:tblGrid>
              <a:tr h="676336">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All</a:t>
                      </a:r>
                    </a:p>
                    <a:p>
                      <a:pPr algn="ctr" fontAlgn="b"/>
                      <a:r>
                        <a:rPr lang="en-CA" sz="2000" b="1" u="sng" strike="noStrike" dirty="0">
                          <a:effectLst/>
                          <a:latin typeface="+mn-lt"/>
                        </a:rPr>
                        <a:t>self-employed</a:t>
                      </a:r>
                      <a:endParaRPr lang="en-CA" sz="2000" b="1" i="0" u="sng"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Self-employed </a:t>
                      </a:r>
                    </a:p>
                    <a:p>
                      <a:pPr algn="ctr" fontAlgn="b"/>
                      <a:r>
                        <a:rPr lang="en-CA" sz="2000" b="1" u="sng" strike="noStrike" dirty="0">
                          <a:effectLst/>
                          <a:latin typeface="+mn-lt"/>
                        </a:rPr>
                        <a:t>with paid help</a:t>
                      </a:r>
                      <a:endParaRPr lang="en-CA" sz="2000" b="1" i="0" u="sng"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668581218"/>
                  </a:ext>
                </a:extLst>
              </a:tr>
              <a:tr h="676336">
                <a:tc>
                  <a:txBody>
                    <a:bodyPr/>
                    <a:lstStyle/>
                    <a:p>
                      <a:pPr algn="l" fontAlgn="b"/>
                      <a:r>
                        <a:rPr lang="en-CA" sz="2000" b="1" u="none" strike="noStrike" dirty="0">
                          <a:effectLst/>
                          <a:latin typeface="+mn-lt"/>
                        </a:rPr>
                        <a:t>Self-employment – per 1,000 workers</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75 </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32 </a:t>
                      </a:r>
                      <a:endParaRPr lang="en-CA" sz="2000" b="1"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839854793"/>
                  </a:ext>
                </a:extLst>
              </a:tr>
              <a:tr h="343371">
                <a:tc>
                  <a:txBody>
                    <a:bodyPr/>
                    <a:lstStyle/>
                    <a:p>
                      <a:pPr algn="l" fontAlgn="b"/>
                      <a:r>
                        <a:rPr lang="en-CA" sz="2000" b="1" i="1" u="none" strike="noStrike" dirty="0">
                          <a:effectLst/>
                          <a:latin typeface="+mn-lt"/>
                        </a:rPr>
                        <a:t>Compared to Canada</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-26%</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-18%</a:t>
                      </a:r>
                      <a:endParaRPr lang="en-CA" sz="2000" b="1" i="1"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427124751"/>
                  </a:ext>
                </a:extLst>
              </a:tr>
              <a:tr h="343371">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156455210"/>
                  </a:ext>
                </a:extLst>
              </a:tr>
              <a:tr h="676336">
                <a:tc>
                  <a:txBody>
                    <a:bodyPr/>
                    <a:lstStyle/>
                    <a:p>
                      <a:pPr algn="l" fontAlgn="b"/>
                      <a:r>
                        <a:rPr lang="en-CA" sz="2000" b="1" u="none" strike="noStrike" dirty="0">
                          <a:solidFill>
                            <a:schemeClr val="accent6">
                              <a:lumMod val="50000"/>
                            </a:schemeClr>
                          </a:solidFill>
                          <a:effectLst/>
                          <a:latin typeface="+mn-lt"/>
                        </a:rPr>
                        <a:t>Female self-employment – per 1,000 workers</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60 </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19 </a:t>
                      </a:r>
                      <a:endParaRPr lang="en-CA" sz="2000" b="1" i="0" u="none" strike="noStrike" dirty="0">
                        <a:solidFill>
                          <a:schemeClr val="accent6">
                            <a:lumMod val="50000"/>
                          </a:schemeClr>
                        </a:solidFill>
                        <a:effectLst/>
                        <a:latin typeface="+mn-lt"/>
                      </a:endParaRPr>
                    </a:p>
                  </a:txBody>
                  <a:tcPr marL="9525" marR="9525" marT="9525" marB="0" anchor="b">
                    <a:noFill/>
                  </a:tcPr>
                </a:tc>
                <a:extLst>
                  <a:ext uri="{0D108BD9-81ED-4DB2-BD59-A6C34878D82A}">
                    <a16:rowId xmlns:a16="http://schemas.microsoft.com/office/drawing/2014/main" val="403925520"/>
                  </a:ext>
                </a:extLst>
              </a:tr>
              <a:tr h="343371">
                <a:tc>
                  <a:txBody>
                    <a:bodyPr/>
                    <a:lstStyle/>
                    <a:p>
                      <a:pPr algn="l" fontAlgn="b"/>
                      <a:r>
                        <a:rPr lang="en-CA" sz="2000" b="1" i="1" u="none" strike="noStrike" dirty="0">
                          <a:solidFill>
                            <a:schemeClr val="accent6">
                              <a:lumMod val="50000"/>
                            </a:schemeClr>
                          </a:solidFill>
                          <a:effectLst/>
                          <a:latin typeface="+mn-lt"/>
                        </a:rPr>
                        <a:t>Compared to Canada</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-25%</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-23%</a:t>
                      </a:r>
                    </a:p>
                  </a:txBody>
                  <a:tcPr marL="9525" marR="9525" marT="9525" marB="0" anchor="b">
                    <a:noFill/>
                  </a:tcPr>
                </a:tc>
                <a:extLst>
                  <a:ext uri="{0D108BD9-81ED-4DB2-BD59-A6C34878D82A}">
                    <a16:rowId xmlns:a16="http://schemas.microsoft.com/office/drawing/2014/main" val="1401888570"/>
                  </a:ext>
                </a:extLst>
              </a:tr>
              <a:tr h="343371">
                <a:tc>
                  <a:txBody>
                    <a:bodyPr/>
                    <a:lstStyle/>
                    <a:p>
                      <a:pPr algn="l" fontAlgn="b"/>
                      <a:endParaRPr lang="en-CA" sz="2000" b="0" i="0" u="none" strike="noStrike">
                        <a:solidFill>
                          <a:srgbClr val="000000"/>
                        </a:solidFill>
                        <a:effectLst/>
                        <a:latin typeface="+mn-lt"/>
                      </a:endParaRPr>
                    </a:p>
                  </a:txBody>
                  <a:tcPr marL="9525" marR="9525" marT="9525" marB="0" anchor="b">
                    <a:noFill/>
                  </a:tcPr>
                </a:tc>
                <a:tc>
                  <a:txBody>
                    <a:bodyPr/>
                    <a:lstStyle/>
                    <a:p>
                      <a:pPr algn="ctr" fontAlgn="b"/>
                      <a:endParaRPr lang="en-CA" sz="2000" b="0" i="0" u="none" strike="noStrike">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774526791"/>
                  </a:ext>
                </a:extLst>
              </a:tr>
              <a:tr h="676336">
                <a:tc>
                  <a:txBody>
                    <a:bodyPr/>
                    <a:lstStyle/>
                    <a:p>
                      <a:pPr algn="l" fontAlgn="b"/>
                      <a:r>
                        <a:rPr lang="en-CA" sz="2000" b="1" u="none" strike="noStrike" dirty="0">
                          <a:solidFill>
                            <a:schemeClr val="accent2">
                              <a:lumMod val="50000"/>
                            </a:schemeClr>
                          </a:solidFill>
                          <a:effectLst/>
                          <a:latin typeface="+mn-lt"/>
                        </a:rPr>
                        <a:t>Youth (25-34) self-employment – per 1,000 workers</a:t>
                      </a:r>
                      <a:endParaRPr lang="en-CA" sz="2000" b="1" i="0" u="none" strike="noStrike" dirty="0">
                        <a:solidFill>
                          <a:schemeClr val="accent2">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2">
                              <a:lumMod val="50000"/>
                            </a:schemeClr>
                          </a:solidFill>
                          <a:effectLst/>
                          <a:latin typeface="+mn-lt"/>
                        </a:rPr>
                        <a:t> 44 </a:t>
                      </a:r>
                      <a:endParaRPr lang="en-CA" sz="2000" b="1" i="0" u="none" strike="noStrike" dirty="0">
                        <a:solidFill>
                          <a:schemeClr val="accent2">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2">
                              <a:lumMod val="50000"/>
                            </a:schemeClr>
                          </a:solidFill>
                          <a:effectLst/>
                          <a:latin typeface="+mn-lt"/>
                        </a:rPr>
                        <a:t> 14 </a:t>
                      </a:r>
                      <a:endParaRPr lang="en-CA" sz="2000" b="1" i="0" u="none" strike="noStrike" dirty="0">
                        <a:solidFill>
                          <a:schemeClr val="accent2">
                            <a:lumMod val="50000"/>
                          </a:schemeClr>
                        </a:solidFill>
                        <a:effectLst/>
                        <a:latin typeface="+mn-lt"/>
                      </a:endParaRPr>
                    </a:p>
                  </a:txBody>
                  <a:tcPr marL="9525" marR="9525" marT="9525" marB="0" anchor="b">
                    <a:noFill/>
                  </a:tcPr>
                </a:tc>
                <a:extLst>
                  <a:ext uri="{0D108BD9-81ED-4DB2-BD59-A6C34878D82A}">
                    <a16:rowId xmlns:a16="http://schemas.microsoft.com/office/drawing/2014/main" val="1824640049"/>
                  </a:ext>
                </a:extLst>
              </a:tr>
              <a:tr h="343371">
                <a:tc>
                  <a:txBody>
                    <a:bodyPr/>
                    <a:lstStyle/>
                    <a:p>
                      <a:pPr algn="l" fontAlgn="b"/>
                      <a:r>
                        <a:rPr lang="en-CA" sz="2000" b="1" i="1" u="none" strike="noStrike" dirty="0">
                          <a:solidFill>
                            <a:schemeClr val="accent2">
                              <a:lumMod val="50000"/>
                            </a:schemeClr>
                          </a:solidFill>
                          <a:effectLst/>
                          <a:latin typeface="+mn-lt"/>
                        </a:rPr>
                        <a:t>Compared to Canada</a:t>
                      </a:r>
                    </a:p>
                  </a:txBody>
                  <a:tcPr marL="9525" marR="9525" marT="9525" marB="0" anchor="b">
                    <a:noFill/>
                  </a:tcPr>
                </a:tc>
                <a:tc>
                  <a:txBody>
                    <a:bodyPr/>
                    <a:lstStyle/>
                    <a:p>
                      <a:pPr algn="ctr" fontAlgn="b"/>
                      <a:r>
                        <a:rPr lang="en-CA" sz="2000" b="1" i="1" u="none" strike="noStrike" dirty="0">
                          <a:solidFill>
                            <a:schemeClr val="accent2">
                              <a:lumMod val="50000"/>
                            </a:schemeClr>
                          </a:solidFill>
                          <a:effectLst/>
                          <a:latin typeface="+mn-lt"/>
                        </a:rPr>
                        <a:t>-32%</a:t>
                      </a:r>
                    </a:p>
                  </a:txBody>
                  <a:tcPr marL="9525" marR="9525" marT="9525" marB="0" anchor="b">
                    <a:noFill/>
                  </a:tcPr>
                </a:tc>
                <a:tc>
                  <a:txBody>
                    <a:bodyPr/>
                    <a:lstStyle/>
                    <a:p>
                      <a:pPr algn="ctr" fontAlgn="b"/>
                      <a:r>
                        <a:rPr lang="en-CA" sz="2000" b="1" i="1" u="none" strike="noStrike" dirty="0">
                          <a:solidFill>
                            <a:schemeClr val="accent2">
                              <a:lumMod val="50000"/>
                            </a:schemeClr>
                          </a:solidFill>
                          <a:effectLst/>
                          <a:latin typeface="+mn-lt"/>
                        </a:rPr>
                        <a:t>-34%</a:t>
                      </a:r>
                    </a:p>
                  </a:txBody>
                  <a:tcPr marL="9525" marR="9525" marT="9525" marB="0" anchor="b">
                    <a:noFill/>
                  </a:tcPr>
                </a:tc>
                <a:extLst>
                  <a:ext uri="{0D108BD9-81ED-4DB2-BD59-A6C34878D82A}">
                    <a16:rowId xmlns:a16="http://schemas.microsoft.com/office/drawing/2014/main" val="1411920489"/>
                  </a:ext>
                </a:extLst>
              </a:tr>
            </a:tbl>
          </a:graphicData>
        </a:graphic>
      </p:graphicFrame>
      <p:sp>
        <p:nvSpPr>
          <p:cNvPr id="8" name="Rectangle 7">
            <a:extLst>
              <a:ext uri="{FF2B5EF4-FFF2-40B4-BE49-F238E27FC236}">
                <a16:creationId xmlns:a16="http://schemas.microsoft.com/office/drawing/2014/main" id="{8E34DD8F-FF82-406F-893D-6C9C8A41FE0F}"/>
              </a:ext>
            </a:extLst>
          </p:cNvPr>
          <p:cNvSpPr/>
          <p:nvPr/>
        </p:nvSpPr>
        <p:spPr>
          <a:xfrm>
            <a:off x="0" y="6573396"/>
            <a:ext cx="4474302" cy="307777"/>
          </a:xfrm>
          <a:prstGeom prst="rect">
            <a:avLst/>
          </a:prstGeom>
        </p:spPr>
        <p:txBody>
          <a:bodyPr wrap="none">
            <a:spAutoFit/>
          </a:bodyPr>
          <a:lstStyle/>
          <a:p>
            <a:r>
              <a:rPr lang="en-US" sz="1400" dirty="0">
                <a:solidFill>
                  <a:srgbClr val="000000"/>
                </a:solidFill>
                <a:latin typeface="Calibri" panose="020F0502020204030204" pitchFamily="34" charset="0"/>
              </a:rPr>
              <a:t>*Excluding farming. Source: Statistics Canada 2016 Census.</a:t>
            </a:r>
            <a:endParaRPr lang="en-CA" sz="1400" dirty="0"/>
          </a:p>
        </p:txBody>
      </p:sp>
      <p:pic>
        <p:nvPicPr>
          <p:cNvPr id="2050" name="Picture 2" descr="entrepreneur Icon 2909308">
            <a:extLst>
              <a:ext uri="{FF2B5EF4-FFF2-40B4-BE49-F238E27FC236}">
                <a16:creationId xmlns:a16="http://schemas.microsoft.com/office/drawing/2014/main" id="{05D11B2D-0C0E-47DE-9AB8-0762DD694562}"/>
              </a:ext>
            </a:extLst>
          </p:cNvPr>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4515" y="1876873"/>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87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9EC7C16-78C9-49B2-8955-166D52F4574E}"/>
              </a:ext>
            </a:extLst>
          </p:cNvPr>
          <p:cNvSpPr txBox="1">
            <a:spLocks/>
          </p:cNvSpPr>
          <p:nvPr/>
        </p:nvSpPr>
        <p:spPr>
          <a:xfrm>
            <a:off x="4191562" y="36945"/>
            <a:ext cx="8000438" cy="11578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Self-employment in New Brunswick: Manufacturing</a:t>
            </a:r>
            <a:endParaRPr lang="en-CO" dirty="0"/>
          </a:p>
        </p:txBody>
      </p:sp>
      <p:graphicFrame>
        <p:nvGraphicFramePr>
          <p:cNvPr id="6" name="Table 5">
            <a:extLst>
              <a:ext uri="{FF2B5EF4-FFF2-40B4-BE49-F238E27FC236}">
                <a16:creationId xmlns:a16="http://schemas.microsoft.com/office/drawing/2014/main" id="{166082C0-9E13-4CA4-A340-983ED019EF48}"/>
              </a:ext>
            </a:extLst>
          </p:cNvPr>
          <p:cNvGraphicFramePr>
            <a:graphicFrameLocks noGrp="1"/>
          </p:cNvGraphicFramePr>
          <p:nvPr>
            <p:extLst>
              <p:ext uri="{D42A27DB-BD31-4B8C-83A1-F6EECF244321}">
                <p14:modId xmlns:p14="http://schemas.microsoft.com/office/powerpoint/2010/main" val="1999120706"/>
              </p:ext>
            </p:extLst>
          </p:nvPr>
        </p:nvGraphicFramePr>
        <p:xfrm>
          <a:off x="3426689" y="1709319"/>
          <a:ext cx="8765311" cy="4422199"/>
        </p:xfrm>
        <a:graphic>
          <a:graphicData uri="http://schemas.openxmlformats.org/drawingml/2006/table">
            <a:tbl>
              <a:tblPr>
                <a:tableStyleId>{5C22544A-7EE6-4342-B048-85BDC9FD1C3A}</a:tableStyleId>
              </a:tblPr>
              <a:tblGrid>
                <a:gridCol w="5116947">
                  <a:extLst>
                    <a:ext uri="{9D8B030D-6E8A-4147-A177-3AD203B41FA5}">
                      <a16:colId xmlns:a16="http://schemas.microsoft.com/office/drawing/2014/main" val="1141721016"/>
                    </a:ext>
                  </a:extLst>
                </a:gridCol>
                <a:gridCol w="1736197">
                  <a:extLst>
                    <a:ext uri="{9D8B030D-6E8A-4147-A177-3AD203B41FA5}">
                      <a16:colId xmlns:a16="http://schemas.microsoft.com/office/drawing/2014/main" val="1686169065"/>
                    </a:ext>
                  </a:extLst>
                </a:gridCol>
                <a:gridCol w="1912167">
                  <a:extLst>
                    <a:ext uri="{9D8B030D-6E8A-4147-A177-3AD203B41FA5}">
                      <a16:colId xmlns:a16="http://schemas.microsoft.com/office/drawing/2014/main" val="2295868997"/>
                    </a:ext>
                  </a:extLst>
                </a:gridCol>
              </a:tblGrid>
              <a:tr h="676336">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All</a:t>
                      </a:r>
                    </a:p>
                    <a:p>
                      <a:pPr algn="ctr" fontAlgn="b"/>
                      <a:r>
                        <a:rPr lang="en-CA" sz="2000" b="1" u="sng" strike="noStrike" dirty="0">
                          <a:effectLst/>
                          <a:latin typeface="+mn-lt"/>
                        </a:rPr>
                        <a:t>self-employed</a:t>
                      </a:r>
                      <a:endParaRPr lang="en-CA" sz="2000" b="1" i="0" u="sng"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Self-employed </a:t>
                      </a:r>
                    </a:p>
                    <a:p>
                      <a:pPr algn="ctr" fontAlgn="b"/>
                      <a:r>
                        <a:rPr lang="en-CA" sz="2000" b="1" u="sng" strike="noStrike" dirty="0">
                          <a:effectLst/>
                          <a:latin typeface="+mn-lt"/>
                        </a:rPr>
                        <a:t>with paid help</a:t>
                      </a:r>
                      <a:endParaRPr lang="en-CA" sz="2000" b="1" i="0" u="sng"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668581218"/>
                  </a:ext>
                </a:extLst>
              </a:tr>
              <a:tr h="676336">
                <a:tc>
                  <a:txBody>
                    <a:bodyPr/>
                    <a:lstStyle/>
                    <a:p>
                      <a:pPr algn="l" fontAlgn="b"/>
                      <a:r>
                        <a:rPr lang="en-CA" sz="2000" b="1" u="none" strike="noStrike" dirty="0">
                          <a:effectLst/>
                          <a:latin typeface="+mn-lt"/>
                        </a:rPr>
                        <a:t>Self-employment – per 1,000 workers</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33 </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14 </a:t>
                      </a:r>
                      <a:endParaRPr lang="en-CA" sz="2000" b="1"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839854793"/>
                  </a:ext>
                </a:extLst>
              </a:tr>
              <a:tr h="343371">
                <a:tc>
                  <a:txBody>
                    <a:bodyPr/>
                    <a:lstStyle/>
                    <a:p>
                      <a:pPr algn="l" fontAlgn="b"/>
                      <a:r>
                        <a:rPr lang="en-CA" sz="2000" b="1" i="1" u="none" strike="noStrike" dirty="0">
                          <a:effectLst/>
                          <a:latin typeface="+mn-lt"/>
                        </a:rPr>
                        <a:t>Compared to Canada</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-26%</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-31%</a:t>
                      </a:r>
                      <a:endParaRPr lang="en-CA" sz="2000" b="1" i="1"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427124751"/>
                  </a:ext>
                </a:extLst>
              </a:tr>
              <a:tr h="343371">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156455210"/>
                  </a:ext>
                </a:extLst>
              </a:tr>
              <a:tr h="676336">
                <a:tc>
                  <a:txBody>
                    <a:bodyPr/>
                    <a:lstStyle/>
                    <a:p>
                      <a:pPr algn="l" fontAlgn="b"/>
                      <a:r>
                        <a:rPr lang="en-CA" sz="2000" b="1" u="none" strike="noStrike" dirty="0">
                          <a:solidFill>
                            <a:schemeClr val="accent6">
                              <a:lumMod val="50000"/>
                            </a:schemeClr>
                          </a:solidFill>
                          <a:effectLst/>
                          <a:latin typeface="+mn-lt"/>
                        </a:rPr>
                        <a:t>Female self-employment – per 1,000 workers</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40 </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12 </a:t>
                      </a:r>
                      <a:endParaRPr lang="en-CA" sz="2000" b="1" i="0" u="none" strike="noStrike" dirty="0">
                        <a:solidFill>
                          <a:schemeClr val="accent6">
                            <a:lumMod val="50000"/>
                          </a:schemeClr>
                        </a:solidFill>
                        <a:effectLst/>
                        <a:latin typeface="+mn-lt"/>
                      </a:endParaRPr>
                    </a:p>
                  </a:txBody>
                  <a:tcPr marL="9525" marR="9525" marT="9525" marB="0" anchor="b">
                    <a:noFill/>
                  </a:tcPr>
                </a:tc>
                <a:extLst>
                  <a:ext uri="{0D108BD9-81ED-4DB2-BD59-A6C34878D82A}">
                    <a16:rowId xmlns:a16="http://schemas.microsoft.com/office/drawing/2014/main" val="403925520"/>
                  </a:ext>
                </a:extLst>
              </a:tr>
              <a:tr h="343371">
                <a:tc>
                  <a:txBody>
                    <a:bodyPr/>
                    <a:lstStyle/>
                    <a:p>
                      <a:pPr algn="l" fontAlgn="b"/>
                      <a:r>
                        <a:rPr lang="en-CA" sz="2000" b="1" i="1" u="none" strike="noStrike" dirty="0">
                          <a:solidFill>
                            <a:schemeClr val="accent6">
                              <a:lumMod val="50000"/>
                            </a:schemeClr>
                          </a:solidFill>
                          <a:effectLst/>
                          <a:latin typeface="+mn-lt"/>
                        </a:rPr>
                        <a:t>Compared to Canada</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-8%</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-28%</a:t>
                      </a:r>
                    </a:p>
                  </a:txBody>
                  <a:tcPr marL="9525" marR="9525" marT="9525" marB="0" anchor="b">
                    <a:noFill/>
                  </a:tcPr>
                </a:tc>
                <a:extLst>
                  <a:ext uri="{0D108BD9-81ED-4DB2-BD59-A6C34878D82A}">
                    <a16:rowId xmlns:a16="http://schemas.microsoft.com/office/drawing/2014/main" val="1401888570"/>
                  </a:ext>
                </a:extLst>
              </a:tr>
              <a:tr h="343371">
                <a:tc>
                  <a:txBody>
                    <a:bodyPr/>
                    <a:lstStyle/>
                    <a:p>
                      <a:pPr algn="l" fontAlgn="b"/>
                      <a:endParaRPr lang="en-CA" sz="2000" b="0" i="0" u="none" strike="noStrike">
                        <a:solidFill>
                          <a:srgbClr val="000000"/>
                        </a:solidFill>
                        <a:effectLst/>
                        <a:latin typeface="+mn-lt"/>
                      </a:endParaRPr>
                    </a:p>
                  </a:txBody>
                  <a:tcPr marL="9525" marR="9525" marT="9525" marB="0" anchor="b">
                    <a:noFill/>
                  </a:tcPr>
                </a:tc>
                <a:tc>
                  <a:txBody>
                    <a:bodyPr/>
                    <a:lstStyle/>
                    <a:p>
                      <a:pPr algn="ctr" fontAlgn="b"/>
                      <a:endParaRPr lang="en-CA" sz="2000" b="0" i="0" u="none" strike="noStrike">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774526791"/>
                  </a:ext>
                </a:extLst>
              </a:tr>
              <a:tr h="676336">
                <a:tc>
                  <a:txBody>
                    <a:bodyPr/>
                    <a:lstStyle/>
                    <a:p>
                      <a:pPr algn="l" fontAlgn="b"/>
                      <a:r>
                        <a:rPr lang="en-CA" sz="2000" b="1" u="none" strike="noStrike" dirty="0">
                          <a:solidFill>
                            <a:schemeClr val="accent2">
                              <a:lumMod val="50000"/>
                            </a:schemeClr>
                          </a:solidFill>
                          <a:effectLst/>
                          <a:latin typeface="+mn-lt"/>
                        </a:rPr>
                        <a:t>Youth (25-34) self-employment – per 1,000 workers</a:t>
                      </a:r>
                      <a:endParaRPr lang="en-CA" sz="2000" b="1" i="0" u="none" strike="noStrike" dirty="0">
                        <a:solidFill>
                          <a:schemeClr val="accent2">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2">
                              <a:lumMod val="50000"/>
                            </a:schemeClr>
                          </a:solidFill>
                          <a:effectLst/>
                          <a:latin typeface="+mn-lt"/>
                        </a:rPr>
                        <a:t> 25 </a:t>
                      </a:r>
                      <a:endParaRPr lang="en-CA" sz="2000" b="1" i="0" u="none" strike="noStrike" dirty="0">
                        <a:solidFill>
                          <a:schemeClr val="accent2">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2">
                              <a:lumMod val="50000"/>
                            </a:schemeClr>
                          </a:solidFill>
                          <a:effectLst/>
                          <a:latin typeface="+mn-lt"/>
                        </a:rPr>
                        <a:t> 10 </a:t>
                      </a:r>
                      <a:endParaRPr lang="en-CA" sz="2000" b="1" i="0" u="none" strike="noStrike" dirty="0">
                        <a:solidFill>
                          <a:schemeClr val="accent2">
                            <a:lumMod val="50000"/>
                          </a:schemeClr>
                        </a:solidFill>
                        <a:effectLst/>
                        <a:latin typeface="+mn-lt"/>
                      </a:endParaRPr>
                    </a:p>
                  </a:txBody>
                  <a:tcPr marL="9525" marR="9525" marT="9525" marB="0" anchor="b">
                    <a:noFill/>
                  </a:tcPr>
                </a:tc>
                <a:extLst>
                  <a:ext uri="{0D108BD9-81ED-4DB2-BD59-A6C34878D82A}">
                    <a16:rowId xmlns:a16="http://schemas.microsoft.com/office/drawing/2014/main" val="1824640049"/>
                  </a:ext>
                </a:extLst>
              </a:tr>
              <a:tr h="343371">
                <a:tc>
                  <a:txBody>
                    <a:bodyPr/>
                    <a:lstStyle/>
                    <a:p>
                      <a:pPr algn="l" fontAlgn="b"/>
                      <a:r>
                        <a:rPr lang="en-CA" sz="2000" b="1" i="1" u="none" strike="noStrike" dirty="0">
                          <a:solidFill>
                            <a:schemeClr val="accent2">
                              <a:lumMod val="50000"/>
                            </a:schemeClr>
                          </a:solidFill>
                          <a:effectLst/>
                          <a:latin typeface="+mn-lt"/>
                        </a:rPr>
                        <a:t>Compared to Canada</a:t>
                      </a:r>
                    </a:p>
                  </a:txBody>
                  <a:tcPr marL="9525" marR="9525" marT="9525" marB="0" anchor="b">
                    <a:noFill/>
                  </a:tcPr>
                </a:tc>
                <a:tc>
                  <a:txBody>
                    <a:bodyPr/>
                    <a:lstStyle/>
                    <a:p>
                      <a:pPr algn="ctr" fontAlgn="b"/>
                      <a:r>
                        <a:rPr lang="en-CA" sz="2000" b="1" i="1" u="none" strike="noStrike" dirty="0">
                          <a:solidFill>
                            <a:schemeClr val="accent2">
                              <a:lumMod val="50000"/>
                            </a:schemeClr>
                          </a:solidFill>
                          <a:effectLst/>
                          <a:latin typeface="+mn-lt"/>
                        </a:rPr>
                        <a:t>-39%</a:t>
                      </a:r>
                    </a:p>
                  </a:txBody>
                  <a:tcPr marL="9525" marR="9525" marT="9525" marB="0" anchor="b">
                    <a:noFill/>
                  </a:tcPr>
                </a:tc>
                <a:tc>
                  <a:txBody>
                    <a:bodyPr/>
                    <a:lstStyle/>
                    <a:p>
                      <a:pPr algn="ctr" fontAlgn="b"/>
                      <a:r>
                        <a:rPr lang="en-CA" sz="2000" b="1" i="1" u="none" strike="noStrike" dirty="0">
                          <a:solidFill>
                            <a:schemeClr val="accent2">
                              <a:lumMod val="50000"/>
                            </a:schemeClr>
                          </a:solidFill>
                          <a:effectLst/>
                          <a:latin typeface="+mn-lt"/>
                        </a:rPr>
                        <a:t>-22%</a:t>
                      </a:r>
                    </a:p>
                  </a:txBody>
                  <a:tcPr marL="9525" marR="9525" marT="9525" marB="0" anchor="b">
                    <a:noFill/>
                  </a:tcPr>
                </a:tc>
                <a:extLst>
                  <a:ext uri="{0D108BD9-81ED-4DB2-BD59-A6C34878D82A}">
                    <a16:rowId xmlns:a16="http://schemas.microsoft.com/office/drawing/2014/main" val="1411920489"/>
                  </a:ext>
                </a:extLst>
              </a:tr>
            </a:tbl>
          </a:graphicData>
        </a:graphic>
      </p:graphicFrame>
      <p:sp>
        <p:nvSpPr>
          <p:cNvPr id="8" name="Rectangle 7">
            <a:extLst>
              <a:ext uri="{FF2B5EF4-FFF2-40B4-BE49-F238E27FC236}">
                <a16:creationId xmlns:a16="http://schemas.microsoft.com/office/drawing/2014/main" id="{8E34DD8F-FF82-406F-893D-6C9C8A41FE0F}"/>
              </a:ext>
            </a:extLst>
          </p:cNvPr>
          <p:cNvSpPr/>
          <p:nvPr/>
        </p:nvSpPr>
        <p:spPr>
          <a:xfrm>
            <a:off x="0" y="6573396"/>
            <a:ext cx="3045577" cy="307777"/>
          </a:xfrm>
          <a:prstGeom prst="rect">
            <a:avLst/>
          </a:prstGeom>
        </p:spPr>
        <p:txBody>
          <a:bodyPr wrap="none">
            <a:spAutoFit/>
          </a:bodyPr>
          <a:lstStyle/>
          <a:p>
            <a:r>
              <a:rPr lang="en-US" sz="1400" dirty="0">
                <a:solidFill>
                  <a:srgbClr val="000000"/>
                </a:solidFill>
                <a:latin typeface="Calibri" panose="020F0502020204030204" pitchFamily="34" charset="0"/>
              </a:rPr>
              <a:t>Source: Statistics Canada 2016 Census.</a:t>
            </a:r>
            <a:endParaRPr lang="en-CA" sz="1400" dirty="0"/>
          </a:p>
        </p:txBody>
      </p:sp>
      <p:pic>
        <p:nvPicPr>
          <p:cNvPr id="3074" name="Picture 2" descr="manufacturing Icon 2863272">
            <a:extLst>
              <a:ext uri="{FF2B5EF4-FFF2-40B4-BE49-F238E27FC236}">
                <a16:creationId xmlns:a16="http://schemas.microsoft.com/office/drawing/2014/main" id="{D08BD042-29A9-4D73-9427-4B123AB040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627" y="1709319"/>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941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9EC7C16-78C9-49B2-8955-166D52F4574E}"/>
              </a:ext>
            </a:extLst>
          </p:cNvPr>
          <p:cNvSpPr txBox="1">
            <a:spLocks/>
          </p:cNvSpPr>
          <p:nvPr/>
        </p:nvSpPr>
        <p:spPr>
          <a:xfrm>
            <a:off x="4100946" y="119803"/>
            <a:ext cx="8000438" cy="11825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dirty="0"/>
              <a:t>Self-employment in New Brunswick: </a:t>
            </a:r>
          </a:p>
          <a:p>
            <a:pPr algn="r"/>
            <a:r>
              <a:rPr lang="en-US" dirty="0"/>
              <a:t>IT services*</a:t>
            </a:r>
            <a:endParaRPr lang="en-CO" dirty="0"/>
          </a:p>
        </p:txBody>
      </p:sp>
      <p:graphicFrame>
        <p:nvGraphicFramePr>
          <p:cNvPr id="6" name="Table 5">
            <a:extLst>
              <a:ext uri="{FF2B5EF4-FFF2-40B4-BE49-F238E27FC236}">
                <a16:creationId xmlns:a16="http://schemas.microsoft.com/office/drawing/2014/main" id="{166082C0-9E13-4CA4-A340-983ED019EF48}"/>
              </a:ext>
            </a:extLst>
          </p:cNvPr>
          <p:cNvGraphicFramePr>
            <a:graphicFrameLocks noGrp="1"/>
          </p:cNvGraphicFramePr>
          <p:nvPr>
            <p:extLst>
              <p:ext uri="{D42A27DB-BD31-4B8C-83A1-F6EECF244321}">
                <p14:modId xmlns:p14="http://schemas.microsoft.com/office/powerpoint/2010/main" val="2654014141"/>
              </p:ext>
            </p:extLst>
          </p:nvPr>
        </p:nvGraphicFramePr>
        <p:xfrm>
          <a:off x="3426689" y="1709318"/>
          <a:ext cx="8765311" cy="4174242"/>
        </p:xfrm>
        <a:graphic>
          <a:graphicData uri="http://schemas.openxmlformats.org/drawingml/2006/table">
            <a:tbl>
              <a:tblPr>
                <a:tableStyleId>{5C22544A-7EE6-4342-B048-85BDC9FD1C3A}</a:tableStyleId>
              </a:tblPr>
              <a:tblGrid>
                <a:gridCol w="5116947">
                  <a:extLst>
                    <a:ext uri="{9D8B030D-6E8A-4147-A177-3AD203B41FA5}">
                      <a16:colId xmlns:a16="http://schemas.microsoft.com/office/drawing/2014/main" val="1141721016"/>
                    </a:ext>
                  </a:extLst>
                </a:gridCol>
                <a:gridCol w="1736197">
                  <a:extLst>
                    <a:ext uri="{9D8B030D-6E8A-4147-A177-3AD203B41FA5}">
                      <a16:colId xmlns:a16="http://schemas.microsoft.com/office/drawing/2014/main" val="1686169065"/>
                    </a:ext>
                  </a:extLst>
                </a:gridCol>
                <a:gridCol w="1912167">
                  <a:extLst>
                    <a:ext uri="{9D8B030D-6E8A-4147-A177-3AD203B41FA5}">
                      <a16:colId xmlns:a16="http://schemas.microsoft.com/office/drawing/2014/main" val="2295868997"/>
                    </a:ext>
                  </a:extLst>
                </a:gridCol>
              </a:tblGrid>
              <a:tr h="829742">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All</a:t>
                      </a:r>
                    </a:p>
                    <a:p>
                      <a:pPr algn="ctr" fontAlgn="b"/>
                      <a:r>
                        <a:rPr lang="en-CA" sz="2000" b="1" u="sng" strike="noStrike" dirty="0">
                          <a:effectLst/>
                          <a:latin typeface="+mn-lt"/>
                        </a:rPr>
                        <a:t>self-employed</a:t>
                      </a:r>
                      <a:endParaRPr lang="en-CA" sz="2000" b="1" i="0" u="sng"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Self-employed </a:t>
                      </a:r>
                    </a:p>
                    <a:p>
                      <a:pPr algn="ctr" fontAlgn="b"/>
                      <a:r>
                        <a:rPr lang="en-CA" sz="2000" b="1" u="sng" strike="noStrike" dirty="0">
                          <a:effectLst/>
                          <a:latin typeface="+mn-lt"/>
                        </a:rPr>
                        <a:t>with paid help</a:t>
                      </a:r>
                      <a:endParaRPr lang="en-CA" sz="2000" b="1" i="0" u="sng"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668581218"/>
                  </a:ext>
                </a:extLst>
              </a:tr>
              <a:tr h="829742">
                <a:tc>
                  <a:txBody>
                    <a:bodyPr/>
                    <a:lstStyle/>
                    <a:p>
                      <a:pPr algn="l" fontAlgn="b"/>
                      <a:r>
                        <a:rPr lang="en-CA" sz="2000" b="1" u="none" strike="noStrike" dirty="0">
                          <a:effectLst/>
                          <a:latin typeface="+mn-lt"/>
                        </a:rPr>
                        <a:t>Self-employment – per 1,000 workers</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110 </a:t>
                      </a:r>
                      <a:endParaRPr lang="en-CA" sz="2000" b="1" i="0" u="none" strike="noStrike" dirty="0">
                        <a:solidFill>
                          <a:srgbClr val="000000"/>
                        </a:solidFill>
                        <a:effectLst/>
                        <a:latin typeface="+mn-lt"/>
                      </a:endParaRPr>
                    </a:p>
                  </a:txBody>
                  <a:tcPr marL="9525" marR="9525" marT="9525" marB="0" anchor="b">
                    <a:noFill/>
                  </a:tcPr>
                </a:tc>
                <a:tc>
                  <a:txBody>
                    <a:bodyPr/>
                    <a:lstStyle/>
                    <a:p>
                      <a:pPr algn="ctr" fontAlgn="b"/>
                      <a:r>
                        <a:rPr lang="en-CA" sz="2000" b="1" u="none" strike="noStrike" dirty="0">
                          <a:effectLst/>
                          <a:latin typeface="+mn-lt"/>
                        </a:rPr>
                        <a:t> 43 </a:t>
                      </a:r>
                      <a:endParaRPr lang="en-CA" sz="2000" b="1"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839854793"/>
                  </a:ext>
                </a:extLst>
              </a:tr>
              <a:tr h="421254">
                <a:tc>
                  <a:txBody>
                    <a:bodyPr/>
                    <a:lstStyle/>
                    <a:p>
                      <a:pPr algn="l" fontAlgn="b"/>
                      <a:r>
                        <a:rPr lang="en-CA" sz="2000" b="1" i="1" u="none" strike="noStrike" dirty="0">
                          <a:effectLst/>
                          <a:latin typeface="+mn-lt"/>
                        </a:rPr>
                        <a:t>Compared to Canada</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-46%</a:t>
                      </a:r>
                      <a:endParaRPr lang="en-CA" sz="2000" b="1" i="1" u="none" strike="noStrike" dirty="0">
                        <a:solidFill>
                          <a:srgbClr val="000000"/>
                        </a:solidFill>
                        <a:effectLst/>
                        <a:latin typeface="+mn-lt"/>
                      </a:endParaRPr>
                    </a:p>
                  </a:txBody>
                  <a:tcPr marL="9525" marR="9525" marT="9525" marB="0" anchor="b">
                    <a:noFill/>
                  </a:tcPr>
                </a:tc>
                <a:tc>
                  <a:txBody>
                    <a:bodyPr/>
                    <a:lstStyle/>
                    <a:p>
                      <a:pPr algn="ctr" fontAlgn="b"/>
                      <a:r>
                        <a:rPr lang="en-CA" sz="2000" b="1" i="1" u="none" strike="noStrike" dirty="0">
                          <a:effectLst/>
                          <a:latin typeface="+mn-lt"/>
                        </a:rPr>
                        <a:t>-32%</a:t>
                      </a:r>
                      <a:endParaRPr lang="en-CA" sz="2000" b="1" i="1"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1427124751"/>
                  </a:ext>
                </a:extLst>
              </a:tr>
              <a:tr h="421254">
                <a:tc>
                  <a:txBody>
                    <a:bodyPr/>
                    <a:lstStyle/>
                    <a:p>
                      <a:pPr algn="l"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156455210"/>
                  </a:ext>
                </a:extLst>
              </a:tr>
              <a:tr h="829742">
                <a:tc>
                  <a:txBody>
                    <a:bodyPr/>
                    <a:lstStyle/>
                    <a:p>
                      <a:pPr algn="l" fontAlgn="b"/>
                      <a:r>
                        <a:rPr lang="en-CA" sz="2000" b="1" u="none" strike="noStrike" dirty="0">
                          <a:solidFill>
                            <a:schemeClr val="accent6">
                              <a:lumMod val="50000"/>
                            </a:schemeClr>
                          </a:solidFill>
                          <a:effectLst/>
                          <a:latin typeface="+mn-lt"/>
                        </a:rPr>
                        <a:t>Female self-employment – per 1,000 workers</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40 </a:t>
                      </a:r>
                      <a:endParaRPr lang="en-CA" sz="2000" b="1" i="0" u="none" strike="noStrike" dirty="0">
                        <a:solidFill>
                          <a:schemeClr val="accent6">
                            <a:lumMod val="50000"/>
                          </a:schemeClr>
                        </a:solidFill>
                        <a:effectLst/>
                        <a:latin typeface="+mn-lt"/>
                      </a:endParaRPr>
                    </a:p>
                  </a:txBody>
                  <a:tcPr marL="9525" marR="9525" marT="9525" marB="0" anchor="b">
                    <a:noFill/>
                  </a:tcPr>
                </a:tc>
                <a:tc>
                  <a:txBody>
                    <a:bodyPr/>
                    <a:lstStyle/>
                    <a:p>
                      <a:pPr algn="ctr" fontAlgn="b"/>
                      <a:r>
                        <a:rPr lang="en-CA" sz="2000" b="1" u="none" strike="noStrike" dirty="0">
                          <a:solidFill>
                            <a:schemeClr val="accent6">
                              <a:lumMod val="50000"/>
                            </a:schemeClr>
                          </a:solidFill>
                          <a:effectLst/>
                          <a:latin typeface="+mn-lt"/>
                        </a:rPr>
                        <a:t> 12 </a:t>
                      </a:r>
                      <a:endParaRPr lang="en-CA" sz="2000" b="1" i="0" u="none" strike="noStrike" dirty="0">
                        <a:solidFill>
                          <a:schemeClr val="accent6">
                            <a:lumMod val="50000"/>
                          </a:schemeClr>
                        </a:solidFill>
                        <a:effectLst/>
                        <a:latin typeface="+mn-lt"/>
                      </a:endParaRPr>
                    </a:p>
                  </a:txBody>
                  <a:tcPr marL="9525" marR="9525" marT="9525" marB="0" anchor="b">
                    <a:noFill/>
                  </a:tcPr>
                </a:tc>
                <a:extLst>
                  <a:ext uri="{0D108BD9-81ED-4DB2-BD59-A6C34878D82A}">
                    <a16:rowId xmlns:a16="http://schemas.microsoft.com/office/drawing/2014/main" val="403925520"/>
                  </a:ext>
                </a:extLst>
              </a:tr>
              <a:tr h="421254">
                <a:tc>
                  <a:txBody>
                    <a:bodyPr/>
                    <a:lstStyle/>
                    <a:p>
                      <a:pPr algn="l" fontAlgn="b"/>
                      <a:r>
                        <a:rPr lang="en-CA" sz="2000" b="1" i="1" u="none" strike="noStrike" dirty="0">
                          <a:solidFill>
                            <a:schemeClr val="accent6">
                              <a:lumMod val="50000"/>
                            </a:schemeClr>
                          </a:solidFill>
                          <a:effectLst/>
                          <a:latin typeface="+mn-lt"/>
                        </a:rPr>
                        <a:t>Compared to Canada</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-58%</a:t>
                      </a:r>
                    </a:p>
                  </a:txBody>
                  <a:tcPr marL="9525" marR="9525" marT="9525" marB="0" anchor="b">
                    <a:noFill/>
                  </a:tcPr>
                </a:tc>
                <a:tc>
                  <a:txBody>
                    <a:bodyPr/>
                    <a:lstStyle/>
                    <a:p>
                      <a:pPr algn="ctr" fontAlgn="b"/>
                      <a:r>
                        <a:rPr lang="en-CA" sz="2000" b="1" i="1" u="none" strike="noStrike" dirty="0">
                          <a:solidFill>
                            <a:schemeClr val="accent6">
                              <a:lumMod val="50000"/>
                            </a:schemeClr>
                          </a:solidFill>
                          <a:effectLst/>
                          <a:latin typeface="+mn-lt"/>
                        </a:rPr>
                        <a:t>-38%</a:t>
                      </a:r>
                    </a:p>
                  </a:txBody>
                  <a:tcPr marL="9525" marR="9525" marT="9525" marB="0" anchor="b">
                    <a:noFill/>
                  </a:tcPr>
                </a:tc>
                <a:extLst>
                  <a:ext uri="{0D108BD9-81ED-4DB2-BD59-A6C34878D82A}">
                    <a16:rowId xmlns:a16="http://schemas.microsoft.com/office/drawing/2014/main" val="1401888570"/>
                  </a:ext>
                </a:extLst>
              </a:tr>
              <a:tr h="421254">
                <a:tc>
                  <a:txBody>
                    <a:bodyPr/>
                    <a:lstStyle/>
                    <a:p>
                      <a:pPr algn="l" fontAlgn="b"/>
                      <a:endParaRPr lang="en-CA" sz="2000" b="0" i="0" u="none" strike="noStrike">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tc>
                  <a:txBody>
                    <a:bodyPr/>
                    <a:lstStyle/>
                    <a:p>
                      <a:pPr algn="ctr" fontAlgn="b"/>
                      <a:endParaRPr lang="en-CA" sz="2000" b="0" i="0" u="none" strike="noStrike" dirty="0">
                        <a:solidFill>
                          <a:srgbClr val="000000"/>
                        </a:solidFill>
                        <a:effectLst/>
                        <a:latin typeface="+mn-lt"/>
                      </a:endParaRPr>
                    </a:p>
                  </a:txBody>
                  <a:tcPr marL="9525" marR="9525" marT="9525" marB="0" anchor="b">
                    <a:noFill/>
                  </a:tcPr>
                </a:tc>
                <a:extLst>
                  <a:ext uri="{0D108BD9-81ED-4DB2-BD59-A6C34878D82A}">
                    <a16:rowId xmlns:a16="http://schemas.microsoft.com/office/drawing/2014/main" val="3774526791"/>
                  </a:ext>
                </a:extLst>
              </a:tr>
            </a:tbl>
          </a:graphicData>
        </a:graphic>
      </p:graphicFrame>
      <p:sp>
        <p:nvSpPr>
          <p:cNvPr id="8" name="Rectangle 7">
            <a:extLst>
              <a:ext uri="{FF2B5EF4-FFF2-40B4-BE49-F238E27FC236}">
                <a16:creationId xmlns:a16="http://schemas.microsoft.com/office/drawing/2014/main" id="{8E34DD8F-FF82-406F-893D-6C9C8A41FE0F}"/>
              </a:ext>
            </a:extLst>
          </p:cNvPr>
          <p:cNvSpPr/>
          <p:nvPr/>
        </p:nvSpPr>
        <p:spPr>
          <a:xfrm>
            <a:off x="0" y="6573396"/>
            <a:ext cx="6547498" cy="307777"/>
          </a:xfrm>
          <a:prstGeom prst="rect">
            <a:avLst/>
          </a:prstGeom>
        </p:spPr>
        <p:txBody>
          <a:bodyPr wrap="none">
            <a:spAutoFit/>
          </a:bodyPr>
          <a:lstStyle/>
          <a:p>
            <a:r>
              <a:rPr lang="en-US" sz="1400" dirty="0">
                <a:solidFill>
                  <a:srgbClr val="000000"/>
                </a:solidFill>
                <a:latin typeface="Calibri" panose="020F0502020204030204" pitchFamily="34" charset="0"/>
              </a:rPr>
              <a:t>*Computer systems design and related services. Source: Statistics Canada 2016 Census.</a:t>
            </a:r>
            <a:endParaRPr lang="en-CA" sz="1400" dirty="0"/>
          </a:p>
        </p:txBody>
      </p:sp>
      <p:pic>
        <p:nvPicPr>
          <p:cNvPr id="7" name="Picture 4" descr="Information Technology Icon 2033839">
            <a:extLst>
              <a:ext uri="{FF2B5EF4-FFF2-40B4-BE49-F238E27FC236}">
                <a16:creationId xmlns:a16="http://schemas.microsoft.com/office/drawing/2014/main" id="{AFD74773-8BA3-4AAF-86C1-8F4EDFA63926}"/>
              </a:ext>
            </a:extLst>
          </p:cNvPr>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53279" y="2431428"/>
            <a:ext cx="1789589" cy="1789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461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TotalTime>
  <Words>1062</Words>
  <Application>Microsoft Office PowerPoint</Application>
  <PresentationFormat>Widescreen</PresentationFormat>
  <Paragraphs>219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How do we build and support the next generation of growth-stage companies that can export internationally from New Brunswick?</vt:lpstr>
      <vt:lpstr>PowerPoint Presentation</vt:lpstr>
      <vt:lpstr>Covid-19: A Turning 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Self-employment, New Brunswick (000s)</vt:lpstr>
      <vt:lpstr>Self-employment (with paid help),  New Brunswick (000s)</vt:lpstr>
      <vt:lpstr>Self-employment (with paid help) Index* Canada = 1.00</vt:lpstr>
      <vt:lpstr>Females, share of total self-employment</vt:lpstr>
      <vt:lpstr>Self-employed, % 55 and older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Duink Studio</dc:creator>
  <cp:lastModifiedBy>David Campbell</cp:lastModifiedBy>
  <cp:revision>48</cp:revision>
  <dcterms:created xsi:type="dcterms:W3CDTF">2020-05-26T14:16:10Z</dcterms:created>
  <dcterms:modified xsi:type="dcterms:W3CDTF">2020-06-12T11:51:22Z</dcterms:modified>
</cp:coreProperties>
</file>