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3" r:id="rId4"/>
    <p:sldId id="1116" r:id="rId5"/>
    <p:sldId id="1117" r:id="rId6"/>
    <p:sldId id="1118" r:id="rId7"/>
    <p:sldId id="1119" r:id="rId8"/>
    <p:sldId id="1120" r:id="rId9"/>
    <p:sldId id="1121" r:id="rId10"/>
    <p:sldId id="1131" r:id="rId11"/>
    <p:sldId id="1122" r:id="rId12"/>
    <p:sldId id="1127" r:id="rId13"/>
    <p:sldId id="1123" r:id="rId14"/>
    <p:sldId id="1125" r:id="rId15"/>
    <p:sldId id="1126" r:id="rId16"/>
    <p:sldId id="1128" r:id="rId17"/>
    <p:sldId id="1129" r:id="rId18"/>
    <p:sldId id="1130" r:id="rId19"/>
    <p:sldId id="259" r:id="rId20"/>
    <p:sldId id="1103" r:id="rId21"/>
    <p:sldId id="262" r:id="rId22"/>
  </p:sldIdLst>
  <p:sldSz cx="12192000" cy="6858000"/>
  <p:notesSz cx="6858000" cy="9144000"/>
  <p:defaultTextStyle>
    <a:defPPr>
      <a:defRPr lang="en-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snapToObjects="1">
      <p:cViewPr varScale="1">
        <p:scale>
          <a:sx n="104" d="100"/>
          <a:sy n="104" d="100"/>
        </p:scale>
        <p:origin x="15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3" Type="http://schemas.openxmlformats.org/officeDocument/2006/relationships/oleObject" Target="file:///G:\NBMC\Turningpoint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NBMC\Turningpoint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NBMC\Turningpoint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NBMC\Turningpoint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NBMC\Turningpoint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G:\NBMC\Turningpointdat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G:\NBMC\Turningpointdata.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G:\NBMC\Turningpointdat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G:\NBMC\Turningpointdat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1"/>
          <c:order val="0"/>
          <c:spPr>
            <a:solidFill>
              <a:schemeClr val="accent2"/>
            </a:solidFill>
            <a:ln>
              <a:noFill/>
            </a:ln>
            <a:effectLst/>
          </c:spPr>
          <c:cat>
            <c:numRef>
              <c:f>'1710000501-noSymbol (21)'!$B$248:$B$259</c:f>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pt idx="11">
                  <c:v>2019</c:v>
                </c:pt>
              </c:numCache>
            </c:numRef>
          </c:cat>
          <c:val>
            <c:numRef>
              <c:f>'1710000501-noSymbol (21)'!$C$248:$C$259</c:f>
              <c:numCache>
                <c:formatCode>#,##0</c:formatCode>
                <c:ptCount val="12"/>
                <c:pt idx="0">
                  <c:v>746877</c:v>
                </c:pt>
                <c:pt idx="1">
                  <c:v>749956</c:v>
                </c:pt>
                <c:pt idx="2">
                  <c:v>753035</c:v>
                </c:pt>
                <c:pt idx="3">
                  <c:v>755705</c:v>
                </c:pt>
                <c:pt idx="4">
                  <c:v>758378</c:v>
                </c:pt>
                <c:pt idx="5">
                  <c:v>758544</c:v>
                </c:pt>
                <c:pt idx="6">
                  <c:v>758976</c:v>
                </c:pt>
                <c:pt idx="7">
                  <c:v>758842</c:v>
                </c:pt>
                <c:pt idx="8">
                  <c:v>763350</c:v>
                </c:pt>
                <c:pt idx="9">
                  <c:v>766762</c:v>
                </c:pt>
                <c:pt idx="10">
                  <c:v>770921</c:v>
                </c:pt>
                <c:pt idx="11">
                  <c:v>776827</c:v>
                </c:pt>
              </c:numCache>
            </c:numRef>
          </c:val>
          <c:extLst>
            <c:ext xmlns:c16="http://schemas.microsoft.com/office/drawing/2014/chart" uri="{C3380CC4-5D6E-409C-BE32-E72D297353CC}">
              <c16:uniqueId val="{00000000-C3EE-4723-B5ED-DE6409B46332}"/>
            </c:ext>
          </c:extLst>
        </c:ser>
        <c:dLbls>
          <c:showLegendKey val="0"/>
          <c:showVal val="0"/>
          <c:showCatName val="0"/>
          <c:showSerName val="0"/>
          <c:showPercent val="0"/>
          <c:showBubbleSize val="0"/>
        </c:dLbls>
        <c:axId val="652853128"/>
        <c:axId val="652850888"/>
      </c:areaChart>
      <c:catAx>
        <c:axId val="652853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crossAx val="652850888"/>
        <c:crosses val="autoZero"/>
        <c:auto val="1"/>
        <c:lblAlgn val="ctr"/>
        <c:lblOffset val="100"/>
        <c:noMultiLvlLbl val="0"/>
      </c:catAx>
      <c:valAx>
        <c:axId val="652850888"/>
        <c:scaling>
          <c:orientation val="minMax"/>
          <c:min val="70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crossAx val="65285312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ysClr val="windowText" lastClr="000000"/>
          </a:solidFill>
          <a:latin typeface="+mn-lt"/>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spPr>
            <a:ln w="28575" cap="rnd">
              <a:solidFill>
                <a:schemeClr val="accent2"/>
              </a:solidFill>
              <a:round/>
            </a:ln>
            <a:effectLst/>
          </c:spPr>
          <c:marker>
            <c:symbol val="none"/>
          </c:marker>
          <c:cat>
            <c:numRef>
              <c:f>'1710000501-noSymbol (21)'!$C$311:$C$359</c:f>
              <c:numCache>
                <c:formatCode>General</c:formatCode>
                <c:ptCount val="49"/>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pt idx="41">
                  <c:v>2012</c:v>
                </c:pt>
                <c:pt idx="42">
                  <c:v>2013</c:v>
                </c:pt>
                <c:pt idx="43">
                  <c:v>2014</c:v>
                </c:pt>
                <c:pt idx="44">
                  <c:v>2015</c:v>
                </c:pt>
                <c:pt idx="45">
                  <c:v>2016</c:v>
                </c:pt>
                <c:pt idx="46">
                  <c:v>2017</c:v>
                </c:pt>
                <c:pt idx="47">
                  <c:v>2018</c:v>
                </c:pt>
                <c:pt idx="48">
                  <c:v>2019</c:v>
                </c:pt>
              </c:numCache>
            </c:numRef>
          </c:cat>
          <c:val>
            <c:numRef>
              <c:f>'1710000501-noSymbol (21)'!$D$311:$D$359</c:f>
              <c:numCache>
                <c:formatCode>_-* #,##0.0_-;\-* #,##0.0_-;_-* "-"??_-;_-@_-</c:formatCode>
                <c:ptCount val="49"/>
                <c:pt idx="0">
                  <c:v>23.9</c:v>
                </c:pt>
                <c:pt idx="1">
                  <c:v>24.3</c:v>
                </c:pt>
                <c:pt idx="2">
                  <c:v>24.6</c:v>
                </c:pt>
                <c:pt idx="3">
                  <c:v>25</c:v>
                </c:pt>
                <c:pt idx="4">
                  <c:v>25.3</c:v>
                </c:pt>
                <c:pt idx="5">
                  <c:v>25.7</c:v>
                </c:pt>
                <c:pt idx="6">
                  <c:v>26.1</c:v>
                </c:pt>
                <c:pt idx="7">
                  <c:v>26.5</c:v>
                </c:pt>
                <c:pt idx="8">
                  <c:v>27</c:v>
                </c:pt>
                <c:pt idx="9">
                  <c:v>27.5</c:v>
                </c:pt>
                <c:pt idx="10">
                  <c:v>28</c:v>
                </c:pt>
                <c:pt idx="11">
                  <c:v>28.5</c:v>
                </c:pt>
                <c:pt idx="12">
                  <c:v>28.9</c:v>
                </c:pt>
                <c:pt idx="13">
                  <c:v>29.4</c:v>
                </c:pt>
                <c:pt idx="14">
                  <c:v>29.9</c:v>
                </c:pt>
                <c:pt idx="15">
                  <c:v>30.4</c:v>
                </c:pt>
                <c:pt idx="16">
                  <c:v>31</c:v>
                </c:pt>
                <c:pt idx="17">
                  <c:v>31.5</c:v>
                </c:pt>
                <c:pt idx="18">
                  <c:v>32</c:v>
                </c:pt>
                <c:pt idx="19">
                  <c:v>32.5</c:v>
                </c:pt>
                <c:pt idx="20">
                  <c:v>32.9</c:v>
                </c:pt>
                <c:pt idx="21">
                  <c:v>33.4</c:v>
                </c:pt>
                <c:pt idx="22">
                  <c:v>33.9</c:v>
                </c:pt>
                <c:pt idx="23">
                  <c:v>34.299999999999997</c:v>
                </c:pt>
                <c:pt idx="24">
                  <c:v>34.799999999999997</c:v>
                </c:pt>
                <c:pt idx="25">
                  <c:v>35.4</c:v>
                </c:pt>
                <c:pt idx="26">
                  <c:v>35.9</c:v>
                </c:pt>
                <c:pt idx="27">
                  <c:v>36.5</c:v>
                </c:pt>
                <c:pt idx="28">
                  <c:v>37.1</c:v>
                </c:pt>
                <c:pt idx="29">
                  <c:v>37.6</c:v>
                </c:pt>
                <c:pt idx="30">
                  <c:v>38.200000000000003</c:v>
                </c:pt>
                <c:pt idx="31">
                  <c:v>38.799999999999997</c:v>
                </c:pt>
                <c:pt idx="32">
                  <c:v>39.299999999999997</c:v>
                </c:pt>
                <c:pt idx="33">
                  <c:v>39.9</c:v>
                </c:pt>
                <c:pt idx="34">
                  <c:v>40.5</c:v>
                </c:pt>
                <c:pt idx="35">
                  <c:v>41.1</c:v>
                </c:pt>
                <c:pt idx="36">
                  <c:v>41.6</c:v>
                </c:pt>
                <c:pt idx="37">
                  <c:v>42</c:v>
                </c:pt>
                <c:pt idx="38">
                  <c:v>42.4</c:v>
                </c:pt>
                <c:pt idx="39">
                  <c:v>42.7</c:v>
                </c:pt>
                <c:pt idx="40">
                  <c:v>43.1</c:v>
                </c:pt>
                <c:pt idx="41">
                  <c:v>43.5</c:v>
                </c:pt>
                <c:pt idx="42">
                  <c:v>44</c:v>
                </c:pt>
                <c:pt idx="43">
                  <c:v>44.6</c:v>
                </c:pt>
                <c:pt idx="44">
                  <c:v>45.1</c:v>
                </c:pt>
                <c:pt idx="45">
                  <c:v>45.4</c:v>
                </c:pt>
                <c:pt idx="46">
                  <c:v>45.7</c:v>
                </c:pt>
                <c:pt idx="47">
                  <c:v>45.9</c:v>
                </c:pt>
                <c:pt idx="48">
                  <c:v>46</c:v>
                </c:pt>
              </c:numCache>
            </c:numRef>
          </c:val>
          <c:smooth val="0"/>
          <c:extLst>
            <c:ext xmlns:c16="http://schemas.microsoft.com/office/drawing/2014/chart" uri="{C3380CC4-5D6E-409C-BE32-E72D297353CC}">
              <c16:uniqueId val="{00000000-BC0A-4EE7-B1F4-0931908625EA}"/>
            </c:ext>
          </c:extLst>
        </c:ser>
        <c:dLbls>
          <c:showLegendKey val="0"/>
          <c:showVal val="0"/>
          <c:showCatName val="0"/>
          <c:showSerName val="0"/>
          <c:showPercent val="0"/>
          <c:showBubbleSize val="0"/>
        </c:dLbls>
        <c:smooth val="0"/>
        <c:axId val="1235816752"/>
        <c:axId val="1235818992"/>
      </c:lineChart>
      <c:catAx>
        <c:axId val="1235816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235818992"/>
        <c:crosses val="autoZero"/>
        <c:auto val="1"/>
        <c:lblAlgn val="ctr"/>
        <c:lblOffset val="100"/>
        <c:noMultiLvlLbl val="0"/>
      </c:catAx>
      <c:valAx>
        <c:axId val="1235818992"/>
        <c:scaling>
          <c:orientation val="minMax"/>
          <c:min val="20"/>
        </c:scaling>
        <c:delete val="0"/>
        <c:axPos val="l"/>
        <c:majorGridlines>
          <c:spPr>
            <a:ln w="9525" cap="flat" cmpd="sng" algn="ctr">
              <a:solidFill>
                <a:schemeClr val="tx1">
                  <a:lumMod val="15000"/>
                  <a:lumOff val="85000"/>
                </a:schemeClr>
              </a:solidFill>
              <a:round/>
            </a:ln>
            <a:effectLst/>
          </c:spPr>
        </c:majorGridlines>
        <c:numFmt formatCode="_-* #,##0.0_-;\-* #,##0.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2358167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latin typeface="+mn-lt"/>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67102435341038"/>
          <c:y val="2.8325146620130155E-2"/>
          <c:w val="0.85959137139525255"/>
          <c:h val="0.85054126925620921"/>
        </c:manualLayout>
      </c:layout>
      <c:barChart>
        <c:barDir val="col"/>
        <c:grouping val="stacked"/>
        <c:varyColors val="0"/>
        <c:ser>
          <c:idx val="0"/>
          <c:order val="0"/>
          <c:tx>
            <c:strRef>
              <c:f>'1710000501-noSymbol (21)'!$B$303</c:f>
              <c:strCache>
                <c:ptCount val="1"/>
                <c:pt idx="0">
                  <c:v>Natural change (births - deaths)</c:v>
                </c:pt>
              </c:strCache>
            </c:strRef>
          </c:tx>
          <c:spPr>
            <a:solidFill>
              <a:schemeClr val="accent1"/>
            </a:solidFill>
            <a:ln>
              <a:noFill/>
            </a:ln>
            <a:effectLst/>
          </c:spPr>
          <c:invertIfNegative val="0"/>
          <c:cat>
            <c:numRef>
              <c:f>'1710000501-noSymbol (21)'!$C$302:$N$302</c:f>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pt idx="11">
                  <c:v>2019</c:v>
                </c:pt>
              </c:numCache>
            </c:numRef>
          </c:cat>
          <c:val>
            <c:numRef>
              <c:f>'1710000501-noSymbol (21)'!$C$303:$N$303</c:f>
              <c:numCache>
                <c:formatCode>#,##0</c:formatCode>
                <c:ptCount val="12"/>
                <c:pt idx="0">
                  <c:v>810</c:v>
                </c:pt>
                <c:pt idx="1">
                  <c:v>1092</c:v>
                </c:pt>
                <c:pt idx="2">
                  <c:v>1084</c:v>
                </c:pt>
                <c:pt idx="3">
                  <c:v>673</c:v>
                </c:pt>
                <c:pt idx="4">
                  <c:v>888</c:v>
                </c:pt>
                <c:pt idx="5">
                  <c:v>398</c:v>
                </c:pt>
                <c:pt idx="6">
                  <c:v>432</c:v>
                </c:pt>
                <c:pt idx="7">
                  <c:v>-656</c:v>
                </c:pt>
                <c:pt idx="8">
                  <c:v>-307</c:v>
                </c:pt>
                <c:pt idx="9">
                  <c:v>-800</c:v>
                </c:pt>
                <c:pt idx="10">
                  <c:v>-1059</c:v>
                </c:pt>
                <c:pt idx="11">
                  <c:v>-1257</c:v>
                </c:pt>
              </c:numCache>
            </c:numRef>
          </c:val>
          <c:extLst>
            <c:ext xmlns:c16="http://schemas.microsoft.com/office/drawing/2014/chart" uri="{C3380CC4-5D6E-409C-BE32-E72D297353CC}">
              <c16:uniqueId val="{00000000-643E-4C06-B4D7-FC2A640A7460}"/>
            </c:ext>
          </c:extLst>
        </c:ser>
        <c:ser>
          <c:idx val="1"/>
          <c:order val="1"/>
          <c:tx>
            <c:strRef>
              <c:f>'1710000501-noSymbol (21)'!$B$304</c:f>
              <c:strCache>
                <c:ptCount val="1"/>
                <c:pt idx="0">
                  <c:v>Inward migration (less emigration)</c:v>
                </c:pt>
              </c:strCache>
            </c:strRef>
          </c:tx>
          <c:spPr>
            <a:solidFill>
              <a:schemeClr val="accent2"/>
            </a:solidFill>
            <a:ln>
              <a:noFill/>
            </a:ln>
            <a:effectLst/>
          </c:spPr>
          <c:invertIfNegative val="0"/>
          <c:cat>
            <c:numRef>
              <c:f>'1710000501-noSymbol (21)'!$C$302:$N$302</c:f>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pt idx="11">
                  <c:v>2019</c:v>
                </c:pt>
              </c:numCache>
            </c:numRef>
          </c:cat>
          <c:val>
            <c:numRef>
              <c:f>'1710000501-noSymbol (21)'!$C$304:$N$304</c:f>
              <c:numCache>
                <c:formatCode>#,##0</c:formatCode>
                <c:ptCount val="12"/>
                <c:pt idx="0">
                  <c:v>1432</c:v>
                </c:pt>
                <c:pt idx="1">
                  <c:v>2684</c:v>
                </c:pt>
                <c:pt idx="2">
                  <c:v>2725</c:v>
                </c:pt>
                <c:pt idx="3">
                  <c:v>2448</c:v>
                </c:pt>
                <c:pt idx="4">
                  <c:v>1041</c:v>
                </c:pt>
                <c:pt idx="5">
                  <c:v>-1041</c:v>
                </c:pt>
                <c:pt idx="6">
                  <c:v>-700</c:v>
                </c:pt>
                <c:pt idx="7">
                  <c:v>-10</c:v>
                </c:pt>
                <c:pt idx="8">
                  <c:v>4364</c:v>
                </c:pt>
                <c:pt idx="9">
                  <c:v>4682</c:v>
                </c:pt>
                <c:pt idx="10">
                  <c:v>5690</c:v>
                </c:pt>
                <c:pt idx="11">
                  <c:v>7644</c:v>
                </c:pt>
              </c:numCache>
            </c:numRef>
          </c:val>
          <c:extLst>
            <c:ext xmlns:c16="http://schemas.microsoft.com/office/drawing/2014/chart" uri="{C3380CC4-5D6E-409C-BE32-E72D297353CC}">
              <c16:uniqueId val="{00000001-643E-4C06-B4D7-FC2A640A7460}"/>
            </c:ext>
          </c:extLst>
        </c:ser>
        <c:dLbls>
          <c:showLegendKey val="0"/>
          <c:showVal val="0"/>
          <c:showCatName val="0"/>
          <c:showSerName val="0"/>
          <c:showPercent val="0"/>
          <c:showBubbleSize val="0"/>
        </c:dLbls>
        <c:gapWidth val="75"/>
        <c:overlap val="100"/>
        <c:axId val="1235759792"/>
        <c:axId val="1235762992"/>
      </c:barChart>
      <c:catAx>
        <c:axId val="123575979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235762992"/>
        <c:crosses val="autoZero"/>
        <c:auto val="1"/>
        <c:lblAlgn val="ctr"/>
        <c:lblOffset val="100"/>
        <c:noMultiLvlLbl val="0"/>
      </c:catAx>
      <c:valAx>
        <c:axId val="123576299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235759792"/>
        <c:crosses val="autoZero"/>
        <c:crossBetween val="between"/>
      </c:valAx>
      <c:spPr>
        <a:noFill/>
        <a:ln>
          <a:noFill/>
        </a:ln>
        <a:effectLst/>
      </c:spPr>
    </c:plotArea>
    <c:legend>
      <c:legendPos val="l"/>
      <c:layout>
        <c:manualLayout>
          <c:xMode val="edge"/>
          <c:yMode val="edge"/>
          <c:x val="0.41593988775219748"/>
          <c:y val="1.8883431080086773E-3"/>
          <c:w val="0.30723742037837637"/>
          <c:h val="0.1687208749814823"/>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latin typeface="+mn-lt"/>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cat>
            <c:numRef>
              <c:f>'1710000501-noSymbol (21)'!$B$532:$B$552</c:f>
              <c:numCache>
                <c:formatCode>General</c:formatCode>
                <c:ptCount val="21"/>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numCache>
            </c:numRef>
          </c:cat>
          <c:val>
            <c:numRef>
              <c:f>'1710000501-noSymbol (21)'!$C$532:$C$552</c:f>
              <c:numCache>
                <c:formatCode>_-* #,##0.0_-;\-* #,##0.0_-;_-* "-"??_-;_-@_-</c:formatCode>
                <c:ptCount val="21"/>
                <c:pt idx="0">
                  <c:v>362.5</c:v>
                </c:pt>
                <c:pt idx="1">
                  <c:v>368.4</c:v>
                </c:pt>
                <c:pt idx="2">
                  <c:v>371.1</c:v>
                </c:pt>
                <c:pt idx="3">
                  <c:v>380.5</c:v>
                </c:pt>
                <c:pt idx="4">
                  <c:v>380.6</c:v>
                </c:pt>
                <c:pt idx="5">
                  <c:v>385.9</c:v>
                </c:pt>
                <c:pt idx="6">
                  <c:v>383.5</c:v>
                </c:pt>
                <c:pt idx="7">
                  <c:v>383.9</c:v>
                </c:pt>
                <c:pt idx="8">
                  <c:v>386.6</c:v>
                </c:pt>
                <c:pt idx="9">
                  <c:v>394.3</c:v>
                </c:pt>
                <c:pt idx="10">
                  <c:v>394.1</c:v>
                </c:pt>
                <c:pt idx="11">
                  <c:v>394.3</c:v>
                </c:pt>
                <c:pt idx="12">
                  <c:v>392.9</c:v>
                </c:pt>
                <c:pt idx="13">
                  <c:v>393.3</c:v>
                </c:pt>
                <c:pt idx="14">
                  <c:v>395.2</c:v>
                </c:pt>
                <c:pt idx="15">
                  <c:v>393</c:v>
                </c:pt>
                <c:pt idx="16">
                  <c:v>390.2</c:v>
                </c:pt>
                <c:pt idx="17">
                  <c:v>388.6</c:v>
                </c:pt>
                <c:pt idx="18">
                  <c:v>383.9</c:v>
                </c:pt>
                <c:pt idx="19">
                  <c:v>384.5</c:v>
                </c:pt>
                <c:pt idx="20">
                  <c:v>387.6</c:v>
                </c:pt>
              </c:numCache>
            </c:numRef>
          </c:val>
          <c:smooth val="0"/>
          <c:extLst>
            <c:ext xmlns:c16="http://schemas.microsoft.com/office/drawing/2014/chart" uri="{C3380CC4-5D6E-409C-BE32-E72D297353CC}">
              <c16:uniqueId val="{00000000-FD3C-4E37-9DEA-D5D4AD5D8A5E}"/>
            </c:ext>
          </c:extLst>
        </c:ser>
        <c:dLbls>
          <c:showLegendKey val="0"/>
          <c:showVal val="0"/>
          <c:showCatName val="0"/>
          <c:showSerName val="0"/>
          <c:showPercent val="0"/>
          <c:showBubbleSize val="0"/>
        </c:dLbls>
        <c:smooth val="0"/>
        <c:axId val="534041336"/>
        <c:axId val="534037496"/>
      </c:lineChart>
      <c:catAx>
        <c:axId val="534041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534037496"/>
        <c:crosses val="autoZero"/>
        <c:auto val="1"/>
        <c:lblAlgn val="ctr"/>
        <c:lblOffset val="100"/>
        <c:noMultiLvlLbl val="0"/>
      </c:catAx>
      <c:valAx>
        <c:axId val="534037496"/>
        <c:scaling>
          <c:orientation val="minMax"/>
        </c:scaling>
        <c:delete val="0"/>
        <c:axPos val="l"/>
        <c:majorGridlines>
          <c:spPr>
            <a:ln w="9525" cap="flat" cmpd="sng" algn="ctr">
              <a:solidFill>
                <a:schemeClr val="tx1">
                  <a:lumMod val="15000"/>
                  <a:lumOff val="85000"/>
                </a:schemeClr>
              </a:solidFill>
              <a:round/>
            </a:ln>
            <a:effectLst/>
          </c:spPr>
        </c:majorGridlines>
        <c:numFmt formatCode="_-* #,##0.0_-;\-* #,##0.0_-;_-* &quot;-&quot;??_-;_-@_-"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53404133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2000">
          <a:solidFill>
            <a:schemeClr val="tx1"/>
          </a:solidFill>
          <a:latin typeface="+mn-lt"/>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'1710000501-noSymbol (21)'!$F$499</c:f>
              <c:strCache>
                <c:ptCount val="1"/>
                <c:pt idx="0">
                  <c:v>Workforce</c:v>
                </c:pt>
              </c:strCache>
            </c:strRef>
          </c:tx>
          <c:spPr>
            <a:solidFill>
              <a:schemeClr val="accent1"/>
            </a:solidFill>
            <a:ln>
              <a:noFill/>
            </a:ln>
            <a:effectLst/>
          </c:spPr>
          <c:invertIfNegative val="0"/>
          <c:dLbls>
            <c:dLbl>
              <c:idx val="0"/>
              <c:tx>
                <c:rich>
                  <a:bodyPr/>
                  <a:lstStyle/>
                  <a:p>
                    <a:r>
                      <a:rPr lang="en-US" dirty="0">
                        <a:latin typeface="Arial" panose="020B0604020202020204" pitchFamily="34" charset="0"/>
                      </a:rPr>
                      <a:t>+</a:t>
                    </a:r>
                    <a:fld id="{1BA7BBE7-DC93-4965-9B8B-0E277525CCE4}" type="VALUE">
                      <a:rPr lang="en-US" smtClean="0">
                        <a:latin typeface="Arial" panose="020B0604020202020204" pitchFamily="34" charset="0"/>
                      </a:rPr>
                      <a:pPr/>
                      <a:t>[VALUE]</a:t>
                    </a:fld>
                    <a:endParaRPr lang="en-US" dirty="0">
                      <a:latin typeface="Arial" panose="020B0604020202020204" pitchFamily="34" charset="0"/>
                    </a:endParaRP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8DA3-4618-8F3B-7E22A5BBC11F}"/>
                </c:ext>
              </c:extLst>
            </c:dLbl>
            <c:dLbl>
              <c:idx val="1"/>
              <c:tx>
                <c:rich>
                  <a:bodyPr/>
                  <a:lstStyle/>
                  <a:p>
                    <a:r>
                      <a:rPr lang="en-US" dirty="0">
                        <a:latin typeface="Arial" panose="020B0604020202020204" pitchFamily="34" charset="0"/>
                      </a:rPr>
                      <a:t>+</a:t>
                    </a:r>
                    <a:fld id="{D0468DEB-0A5B-4D88-95A0-0B97FF80194D}" type="VALUE">
                      <a:rPr lang="en-US" smtClean="0">
                        <a:latin typeface="Arial" panose="020B0604020202020204" pitchFamily="34" charset="0"/>
                      </a:rPr>
                      <a:pPr/>
                      <a:t>[VALUE]</a:t>
                    </a:fld>
                    <a:endParaRPr lang="en-US" dirty="0">
                      <a:latin typeface="Arial" panose="020B0604020202020204" pitchFamily="34" charset="0"/>
                    </a:endParaRP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DA3-4618-8F3B-7E22A5BBC11F}"/>
                </c:ext>
              </c:extLst>
            </c:dLbl>
            <c:dLbl>
              <c:idx val="2"/>
              <c:layout>
                <c:manualLayout>
                  <c:x val="0"/>
                  <c:y val="1.4082512896090044E-2"/>
                </c:manualLayout>
              </c:layout>
              <c:tx>
                <c:rich>
                  <a:bodyPr/>
                  <a:lstStyle/>
                  <a:p>
                    <a:fld id="{C5F60F99-BDBE-4072-A255-26DE9328F33D}" type="VALUE">
                      <a:rPr lang="en-US">
                        <a:latin typeface="Arial" panose="020B0604020202020204" pitchFamily="34" charset="0"/>
                      </a:rPr>
                      <a:pPr/>
                      <a:t>[VALUE]</a:t>
                    </a:fld>
                    <a:endParaRPr lang="en-CA"/>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8DA3-4618-8F3B-7E22A5BBC11F}"/>
                </c:ext>
              </c:extLst>
            </c:dLbl>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'1710000501-noSymbol (21)'!$E$500:$E$502</c:f>
              <c:strCache>
                <c:ptCount val="3"/>
                <c:pt idx="0">
                  <c:v>1982-1998</c:v>
                </c:pt>
                <c:pt idx="1">
                  <c:v>1999-2008</c:v>
                </c:pt>
                <c:pt idx="2">
                  <c:v>2009-2018</c:v>
                </c:pt>
              </c:strCache>
            </c:strRef>
          </c:cat>
          <c:val>
            <c:numRef>
              <c:f>'1710000501-noSymbol (21)'!$F$500:$F$502</c:f>
              <c:numCache>
                <c:formatCode>0.0%</c:formatCode>
                <c:ptCount val="3"/>
                <c:pt idx="0">
                  <c:v>1.2575256881621324E-2</c:v>
                </c:pt>
                <c:pt idx="1">
                  <c:v>9.2121479652201525E-3</c:v>
                </c:pt>
                <c:pt idx="2">
                  <c:v>-2.502508671911219E-3</c:v>
                </c:pt>
              </c:numCache>
            </c:numRef>
          </c:val>
          <c:extLst>
            <c:ext xmlns:c16="http://schemas.microsoft.com/office/drawing/2014/chart" uri="{C3380CC4-5D6E-409C-BE32-E72D297353CC}">
              <c16:uniqueId val="{00000003-8DA3-4618-8F3B-7E22A5BBC11F}"/>
            </c:ext>
          </c:extLst>
        </c:ser>
        <c:ser>
          <c:idx val="1"/>
          <c:order val="1"/>
          <c:tx>
            <c:strRef>
              <c:f>'1710000501-noSymbol (21)'!$G$499</c:f>
              <c:strCache>
                <c:ptCount val="1"/>
                <c:pt idx="0">
                  <c:v>GDP</c:v>
                </c:pt>
              </c:strCache>
            </c:strRef>
          </c:tx>
          <c:spPr>
            <a:solidFill>
              <a:schemeClr val="accent2"/>
            </a:solidFill>
            <a:ln>
              <a:noFill/>
            </a:ln>
            <a:effectLst/>
          </c:spPr>
          <c:invertIfNegative val="0"/>
          <c:dLbls>
            <c:dLbl>
              <c:idx val="0"/>
              <c:tx>
                <c:rich>
                  <a:bodyPr/>
                  <a:lstStyle/>
                  <a:p>
                    <a:r>
                      <a:rPr lang="en-US" dirty="0">
                        <a:latin typeface="Arial" panose="020B0604020202020204" pitchFamily="34" charset="0"/>
                      </a:rPr>
                      <a:t>+</a:t>
                    </a:r>
                    <a:fld id="{78B88330-C699-4D4D-8086-871DF63ED864}" type="VALUE">
                      <a:rPr lang="en-US" smtClean="0">
                        <a:latin typeface="Arial" panose="020B0604020202020204" pitchFamily="34" charset="0"/>
                      </a:rPr>
                      <a:pPr/>
                      <a:t>[VALUE]</a:t>
                    </a:fld>
                    <a:endParaRPr lang="en-US" dirty="0">
                      <a:latin typeface="Arial" panose="020B0604020202020204" pitchFamily="34" charset="0"/>
                    </a:endParaRP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8DA3-4618-8F3B-7E22A5BBC11F}"/>
                </c:ext>
              </c:extLst>
            </c:dLbl>
            <c:dLbl>
              <c:idx val="1"/>
              <c:tx>
                <c:rich>
                  <a:bodyPr/>
                  <a:lstStyle/>
                  <a:p>
                    <a:r>
                      <a:rPr lang="en-US" dirty="0">
                        <a:latin typeface="Arial" panose="020B0604020202020204" pitchFamily="34" charset="0"/>
                      </a:rPr>
                      <a:t>+</a:t>
                    </a:r>
                    <a:fld id="{76D60FC4-2CB3-4099-840C-8593D5B707EB}" type="VALUE">
                      <a:rPr lang="en-US" smtClean="0">
                        <a:latin typeface="Arial" panose="020B0604020202020204" pitchFamily="34" charset="0"/>
                      </a:rPr>
                      <a:pPr/>
                      <a:t>[VALUE]</a:t>
                    </a:fld>
                    <a:endParaRPr lang="en-US" dirty="0">
                      <a:latin typeface="Arial" panose="020B0604020202020204" pitchFamily="34" charset="0"/>
                    </a:endParaRP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8DA3-4618-8F3B-7E22A5BBC11F}"/>
                </c:ext>
              </c:extLst>
            </c:dLbl>
            <c:dLbl>
              <c:idx val="2"/>
              <c:tx>
                <c:rich>
                  <a:bodyPr/>
                  <a:lstStyle/>
                  <a:p>
                    <a:r>
                      <a:rPr lang="en-US" dirty="0">
                        <a:latin typeface="Arial" panose="020B0604020202020204" pitchFamily="34" charset="0"/>
                      </a:rPr>
                      <a:t>+</a:t>
                    </a:r>
                    <a:fld id="{641B020C-9C2E-445E-BC9E-01E026DA3325}" type="VALUE">
                      <a:rPr lang="en-US" smtClean="0">
                        <a:latin typeface="Arial" panose="020B0604020202020204" pitchFamily="34" charset="0"/>
                      </a:rPr>
                      <a:pPr/>
                      <a:t>[VALUE]</a:t>
                    </a:fld>
                    <a:endParaRPr lang="en-US" dirty="0">
                      <a:latin typeface="Arial" panose="020B0604020202020204" pitchFamily="34" charset="0"/>
                    </a:endParaRP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8DA3-4618-8F3B-7E22A5BBC11F}"/>
                </c:ext>
              </c:extLst>
            </c:dLbl>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'1710000501-noSymbol (21)'!$E$500:$E$502</c:f>
              <c:strCache>
                <c:ptCount val="3"/>
                <c:pt idx="0">
                  <c:v>1982-1998</c:v>
                </c:pt>
                <c:pt idx="1">
                  <c:v>1999-2008</c:v>
                </c:pt>
                <c:pt idx="2">
                  <c:v>2009-2018</c:v>
                </c:pt>
              </c:strCache>
            </c:strRef>
          </c:cat>
          <c:val>
            <c:numRef>
              <c:f>'1710000501-noSymbol (21)'!$G$500:$G$502</c:f>
              <c:numCache>
                <c:formatCode>0.0%</c:formatCode>
                <c:ptCount val="3"/>
                <c:pt idx="0">
                  <c:v>2.3715354208904013E-2</c:v>
                </c:pt>
                <c:pt idx="1">
                  <c:v>2.452182121298252E-2</c:v>
                </c:pt>
                <c:pt idx="2">
                  <c:v>4.0891032228163706E-3</c:v>
                </c:pt>
              </c:numCache>
            </c:numRef>
          </c:val>
          <c:extLst>
            <c:ext xmlns:c16="http://schemas.microsoft.com/office/drawing/2014/chart" uri="{C3380CC4-5D6E-409C-BE32-E72D297353CC}">
              <c16:uniqueId val="{00000007-8DA3-4618-8F3B-7E22A5BBC11F}"/>
            </c:ext>
          </c:extLst>
        </c:ser>
        <c:dLbls>
          <c:showLegendKey val="0"/>
          <c:showVal val="0"/>
          <c:showCatName val="0"/>
          <c:showSerName val="0"/>
          <c:showPercent val="0"/>
          <c:showBubbleSize val="0"/>
        </c:dLbls>
        <c:gapWidth val="75"/>
        <c:axId val="1235803312"/>
        <c:axId val="1235800752"/>
      </c:barChart>
      <c:catAx>
        <c:axId val="123580331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235800752"/>
        <c:crosses val="autoZero"/>
        <c:auto val="1"/>
        <c:lblAlgn val="ctr"/>
        <c:lblOffset val="100"/>
        <c:noMultiLvlLbl val="0"/>
      </c:catAx>
      <c:valAx>
        <c:axId val="1235800752"/>
        <c:scaling>
          <c:orientation val="minMax"/>
        </c:scaling>
        <c:delete val="1"/>
        <c:axPos val="l"/>
        <c:numFmt formatCode="0.0%" sourceLinked="1"/>
        <c:majorTickMark val="none"/>
        <c:minorTickMark val="none"/>
        <c:tickLblPos val="nextTo"/>
        <c:crossAx val="123580331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800">
          <a:solidFill>
            <a:schemeClr val="tx1"/>
          </a:solidFill>
          <a:latin typeface="+mn-lt"/>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'1710000501-noSymbol (21)'!$A$70</c:f>
              <c:strCache>
                <c:ptCount val="1"/>
                <c:pt idx="0">
                  <c:v>0 to 14 years old</c:v>
                </c:pt>
              </c:strCache>
            </c:strRef>
          </c:tx>
          <c:spPr>
            <a:solidFill>
              <a:schemeClr val="accent1"/>
            </a:solidFill>
            <a:ln>
              <a:noFill/>
            </a:ln>
            <a:effectLst>
              <a:outerShdw blurRad="50800" dist="38100" dir="8100000" algn="tr"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2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'1710000501-noSymbol (21)'!$B$69:$C$69</c:f>
              <c:strCache>
                <c:ptCount val="2"/>
                <c:pt idx="0">
                  <c:v>Immigrants</c:v>
                </c:pt>
                <c:pt idx="1">
                  <c:v>General population</c:v>
                </c:pt>
              </c:strCache>
            </c:strRef>
          </c:cat>
          <c:val>
            <c:numRef>
              <c:f>'1710000501-noSymbol (21)'!$B$70:$C$70</c:f>
              <c:numCache>
                <c:formatCode>0%</c:formatCode>
                <c:ptCount val="2"/>
                <c:pt idx="0">
                  <c:v>0.28666666666666668</c:v>
                </c:pt>
                <c:pt idx="1">
                  <c:v>0.14423159854124534</c:v>
                </c:pt>
              </c:numCache>
            </c:numRef>
          </c:val>
          <c:extLst>
            <c:ext xmlns:c16="http://schemas.microsoft.com/office/drawing/2014/chart" uri="{C3380CC4-5D6E-409C-BE32-E72D297353CC}">
              <c16:uniqueId val="{00000000-EB07-40CB-8924-D7897C6263A1}"/>
            </c:ext>
          </c:extLst>
        </c:ser>
        <c:ser>
          <c:idx val="1"/>
          <c:order val="1"/>
          <c:tx>
            <c:strRef>
              <c:f>'1710000501-noSymbol (21)'!$A$71</c:f>
              <c:strCache>
                <c:ptCount val="1"/>
                <c:pt idx="0">
                  <c:v>15 to 29 years old</c:v>
                </c:pt>
              </c:strCache>
            </c:strRef>
          </c:tx>
          <c:spPr>
            <a:solidFill>
              <a:schemeClr val="accent2"/>
            </a:solidFill>
            <a:ln>
              <a:noFill/>
            </a:ln>
            <a:effectLst>
              <a:outerShdw blurRad="50800" dist="38100" dir="8100000" algn="tr"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2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'1710000501-noSymbol (21)'!$B$69:$C$69</c:f>
              <c:strCache>
                <c:ptCount val="2"/>
                <c:pt idx="0">
                  <c:v>Immigrants</c:v>
                </c:pt>
                <c:pt idx="1">
                  <c:v>General population</c:v>
                </c:pt>
              </c:strCache>
            </c:strRef>
          </c:cat>
          <c:val>
            <c:numRef>
              <c:f>'1710000501-noSymbol (21)'!$B$71:$C$71</c:f>
              <c:numCache>
                <c:formatCode>0%</c:formatCode>
                <c:ptCount val="2"/>
                <c:pt idx="0">
                  <c:v>0.21583333333333332</c:v>
                </c:pt>
                <c:pt idx="1">
                  <c:v>0.16468145417190699</c:v>
                </c:pt>
              </c:numCache>
            </c:numRef>
          </c:val>
          <c:extLst>
            <c:ext xmlns:c16="http://schemas.microsoft.com/office/drawing/2014/chart" uri="{C3380CC4-5D6E-409C-BE32-E72D297353CC}">
              <c16:uniqueId val="{00000001-EB07-40CB-8924-D7897C6263A1}"/>
            </c:ext>
          </c:extLst>
        </c:ser>
        <c:ser>
          <c:idx val="2"/>
          <c:order val="2"/>
          <c:tx>
            <c:strRef>
              <c:f>'1710000501-noSymbol (21)'!$A$72</c:f>
              <c:strCache>
                <c:ptCount val="1"/>
                <c:pt idx="0">
                  <c:v>30 to 44 years old</c:v>
                </c:pt>
              </c:strCache>
            </c:strRef>
          </c:tx>
          <c:spPr>
            <a:solidFill>
              <a:schemeClr val="accent3"/>
            </a:solidFill>
            <a:ln>
              <a:noFill/>
            </a:ln>
            <a:effectLst>
              <a:outerShdw blurRad="50800" dist="38100" dir="8100000" algn="tr"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2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'1710000501-noSymbol (21)'!$B$69:$C$69</c:f>
              <c:strCache>
                <c:ptCount val="2"/>
                <c:pt idx="0">
                  <c:v>Immigrants</c:v>
                </c:pt>
                <c:pt idx="1">
                  <c:v>General population</c:v>
                </c:pt>
              </c:strCache>
            </c:strRef>
          </c:cat>
          <c:val>
            <c:numRef>
              <c:f>'1710000501-noSymbol (21)'!$B$72:$C$72</c:f>
              <c:numCache>
                <c:formatCode>0%</c:formatCode>
                <c:ptCount val="2"/>
                <c:pt idx="0">
                  <c:v>0.40500000000000003</c:v>
                </c:pt>
                <c:pt idx="1">
                  <c:v>0.17859574911788598</c:v>
                </c:pt>
              </c:numCache>
            </c:numRef>
          </c:val>
          <c:extLst>
            <c:ext xmlns:c16="http://schemas.microsoft.com/office/drawing/2014/chart" uri="{C3380CC4-5D6E-409C-BE32-E72D297353CC}">
              <c16:uniqueId val="{00000002-EB07-40CB-8924-D7897C6263A1}"/>
            </c:ext>
          </c:extLst>
        </c:ser>
        <c:ser>
          <c:idx val="3"/>
          <c:order val="3"/>
          <c:tx>
            <c:strRef>
              <c:f>'1710000501-noSymbol (21)'!$A$73</c:f>
              <c:strCache>
                <c:ptCount val="1"/>
                <c:pt idx="0">
                  <c:v>45 +</c:v>
                </c:pt>
              </c:strCache>
            </c:strRef>
          </c:tx>
          <c:spPr>
            <a:solidFill>
              <a:schemeClr val="accent4"/>
            </a:solidFill>
            <a:ln>
              <a:noFill/>
            </a:ln>
            <a:effectLst>
              <a:outerShdw blurRad="50800" dist="38100" dir="8100000" algn="tr"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2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'1710000501-noSymbol (21)'!$B$69:$C$69</c:f>
              <c:strCache>
                <c:ptCount val="2"/>
                <c:pt idx="0">
                  <c:v>Immigrants</c:v>
                </c:pt>
                <c:pt idx="1">
                  <c:v>General population</c:v>
                </c:pt>
              </c:strCache>
            </c:strRef>
          </c:cat>
          <c:val>
            <c:numRef>
              <c:f>'1710000501-noSymbol (21)'!$B$73:$C$73</c:f>
              <c:numCache>
                <c:formatCode>0%</c:formatCode>
                <c:ptCount val="2"/>
                <c:pt idx="0">
                  <c:v>9.2499999999999999E-2</c:v>
                </c:pt>
                <c:pt idx="1">
                  <c:v>0.51249119816896171</c:v>
                </c:pt>
              </c:numCache>
            </c:numRef>
          </c:val>
          <c:extLst>
            <c:ext xmlns:c16="http://schemas.microsoft.com/office/drawing/2014/chart" uri="{C3380CC4-5D6E-409C-BE32-E72D297353CC}">
              <c16:uniqueId val="{00000003-EB07-40CB-8924-D7897C6263A1}"/>
            </c:ext>
          </c:extLst>
        </c:ser>
        <c:dLbls>
          <c:showLegendKey val="0"/>
          <c:showVal val="0"/>
          <c:showCatName val="0"/>
          <c:showSerName val="0"/>
          <c:showPercent val="0"/>
          <c:showBubbleSize val="0"/>
        </c:dLbls>
        <c:gapWidth val="50"/>
        <c:overlap val="100"/>
        <c:axId val="545774672"/>
        <c:axId val="545775952"/>
      </c:barChart>
      <c:catAx>
        <c:axId val="54577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200" b="0" i="0" u="none" strike="noStrike" kern="1200" baseline="0">
                <a:solidFill>
                  <a:schemeClr val="tx1"/>
                </a:solidFill>
                <a:latin typeface="+mn-lt"/>
                <a:ea typeface="+mn-ea"/>
                <a:cs typeface="+mn-cs"/>
              </a:defRPr>
            </a:pPr>
            <a:endParaRPr lang="en-US"/>
          </a:p>
        </c:txPr>
        <c:crossAx val="545775952"/>
        <c:crosses val="autoZero"/>
        <c:auto val="1"/>
        <c:lblAlgn val="ctr"/>
        <c:lblOffset val="100"/>
        <c:noMultiLvlLbl val="0"/>
      </c:catAx>
      <c:valAx>
        <c:axId val="545775952"/>
        <c:scaling>
          <c:orientation val="minMax"/>
        </c:scaling>
        <c:delete val="1"/>
        <c:axPos val="l"/>
        <c:numFmt formatCode="0%" sourceLinked="1"/>
        <c:majorTickMark val="none"/>
        <c:minorTickMark val="none"/>
        <c:tickLblPos val="nextTo"/>
        <c:crossAx val="545774672"/>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200">
          <a:solidFill>
            <a:schemeClr val="tx1"/>
          </a:solidFill>
          <a:latin typeface="+mn-lt"/>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559168574522683"/>
          <c:y val="2.8214422501868373E-2"/>
          <c:w val="0.62440831425477317"/>
          <c:h val="0.83490786102686276"/>
        </c:manualLayout>
      </c:layout>
      <c:barChart>
        <c:barDir val="col"/>
        <c:grouping val="clustered"/>
        <c:varyColors val="0"/>
        <c:ser>
          <c:idx val="0"/>
          <c:order val="0"/>
          <c:tx>
            <c:strRef>
              <c:f>'1710000501-noSymbol (21)'!$T$104</c:f>
              <c:strCache>
                <c:ptCount val="1"/>
                <c:pt idx="0">
                  <c:v>Immigrants</c:v>
                </c:pt>
              </c:strCache>
            </c:strRef>
          </c:tx>
          <c:spPr>
            <a:solidFill>
              <a:schemeClr val="accent1"/>
            </a:solidFill>
            <a:ln>
              <a:noFill/>
            </a:ln>
            <a:effectLst/>
          </c:spPr>
          <c:invertIfNegative val="0"/>
          <c:dLbls>
            <c:dLbl>
              <c:idx val="0"/>
              <c:tx>
                <c:rich>
                  <a:bodyPr/>
                  <a:lstStyle/>
                  <a:p>
                    <a:r>
                      <a:rPr lang="en-US" dirty="0">
                        <a:latin typeface="Arial" panose="020B0604020202020204" pitchFamily="34" charset="0"/>
                      </a:rPr>
                      <a:t>+</a:t>
                    </a:r>
                    <a:fld id="{083E86C7-AF17-459B-8AB2-BC2CE86E4514}" type="VALUE">
                      <a:rPr lang="en-US" smtClean="0">
                        <a:latin typeface="Arial" panose="020B0604020202020204" pitchFamily="34" charset="0"/>
                      </a:rPr>
                      <a:pPr/>
                      <a:t>[VALUE]</a:t>
                    </a:fld>
                    <a:endParaRPr lang="en-US" dirty="0">
                      <a:latin typeface="Arial" panose="020B0604020202020204" pitchFamily="34" charset="0"/>
                    </a:endParaRP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6A59-43EA-9944-819875FE5CED}"/>
                </c:ext>
              </c:extLst>
            </c:dLbl>
            <c:dLbl>
              <c:idx val="1"/>
              <c:tx>
                <c:rich>
                  <a:bodyPr/>
                  <a:lstStyle/>
                  <a:p>
                    <a:r>
                      <a:rPr lang="en-US" dirty="0">
                        <a:latin typeface="Arial" panose="020B0604020202020204" pitchFamily="34" charset="0"/>
                      </a:rPr>
                      <a:t>+</a:t>
                    </a:r>
                    <a:fld id="{995D9614-C8B6-42D3-B254-A90EB17DB831}" type="VALUE">
                      <a:rPr lang="en-US" smtClean="0">
                        <a:latin typeface="Arial" panose="020B0604020202020204" pitchFamily="34" charset="0"/>
                      </a:rPr>
                      <a:pPr/>
                      <a:t>[VALUE]</a:t>
                    </a:fld>
                    <a:endParaRPr lang="en-US" dirty="0">
                      <a:latin typeface="Arial" panose="020B0604020202020204" pitchFamily="34" charset="0"/>
                    </a:endParaRP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A59-43EA-9944-819875FE5CED}"/>
                </c:ext>
              </c:extLst>
            </c:dLbl>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'1710000501-noSymbol (21)'!$U$103:$V$103</c:f>
              <c:strCache>
                <c:ptCount val="2"/>
                <c:pt idx="0">
                  <c:v>2005-2016</c:v>
                </c:pt>
                <c:pt idx="1">
                  <c:v>2017-2019</c:v>
                </c:pt>
              </c:strCache>
            </c:strRef>
          </c:cat>
          <c:val>
            <c:numRef>
              <c:f>'1710000501-noSymbol (21)'!$U$104:$V$104</c:f>
              <c:numCache>
                <c:formatCode>#,##0</c:formatCode>
                <c:ptCount val="2"/>
                <c:pt idx="0" formatCode="_-* #,##0_-;\-* #,##0_-;_-* &quot;-&quot;??_-;_-@_-">
                  <c:v>2110.9166666666665</c:v>
                </c:pt>
                <c:pt idx="1">
                  <c:v>4213.333333333333</c:v>
                </c:pt>
              </c:numCache>
            </c:numRef>
          </c:val>
          <c:extLst>
            <c:ext xmlns:c16="http://schemas.microsoft.com/office/drawing/2014/chart" uri="{C3380CC4-5D6E-409C-BE32-E72D297353CC}">
              <c16:uniqueId val="{00000002-6A59-43EA-9944-819875FE5CED}"/>
            </c:ext>
          </c:extLst>
        </c:ser>
        <c:ser>
          <c:idx val="1"/>
          <c:order val="1"/>
          <c:tx>
            <c:strRef>
              <c:f>'1710000501-noSymbol (21)'!$T$105</c:f>
              <c:strCache>
                <c:ptCount val="1"/>
                <c:pt idx="0">
                  <c:v>Net interprovincial migration</c:v>
                </c:pt>
              </c:strCache>
            </c:strRef>
          </c:tx>
          <c:spPr>
            <a:solidFill>
              <a:schemeClr val="accent2"/>
            </a:solidFill>
            <a:ln>
              <a:noFill/>
            </a:ln>
            <a:effectLst/>
          </c:spPr>
          <c:invertIfNegative val="0"/>
          <c:dLbls>
            <c:dLbl>
              <c:idx val="1"/>
              <c:tx>
                <c:rich>
                  <a:bodyPr/>
                  <a:lstStyle/>
                  <a:p>
                    <a:r>
                      <a:rPr lang="en-US" dirty="0">
                        <a:latin typeface="Arial" panose="020B0604020202020204" pitchFamily="34" charset="0"/>
                      </a:rPr>
                      <a:t>+</a:t>
                    </a:r>
                    <a:fld id="{0229CC0E-35B6-4825-8BEA-27380ADACC62}" type="VALUE">
                      <a:rPr lang="en-US" smtClean="0">
                        <a:latin typeface="Arial" panose="020B0604020202020204" pitchFamily="34" charset="0"/>
                      </a:rPr>
                      <a:pPr/>
                      <a:t>[VALUE]</a:t>
                    </a:fld>
                    <a:endParaRPr lang="en-US" dirty="0">
                      <a:latin typeface="Arial" panose="020B0604020202020204" pitchFamily="34" charset="0"/>
                    </a:endParaRP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6A59-43EA-9944-819875FE5CED}"/>
                </c:ext>
              </c:extLst>
            </c:dLbl>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'1710000501-noSymbol (21)'!$U$103:$V$103</c:f>
              <c:strCache>
                <c:ptCount val="2"/>
                <c:pt idx="0">
                  <c:v>2005-2016</c:v>
                </c:pt>
                <c:pt idx="1">
                  <c:v>2017-2019</c:v>
                </c:pt>
              </c:strCache>
            </c:strRef>
          </c:cat>
          <c:val>
            <c:numRef>
              <c:f>'1710000501-noSymbol (21)'!$U$105:$V$105</c:f>
              <c:numCache>
                <c:formatCode>General</c:formatCode>
                <c:ptCount val="2"/>
                <c:pt idx="0" formatCode="_-* #,##0_-;\-* #,##0_-;_-* &quot;-&quot;??_-;_-@_-">
                  <c:v>-1786.75</c:v>
                </c:pt>
                <c:pt idx="1">
                  <c:v>507</c:v>
                </c:pt>
              </c:numCache>
            </c:numRef>
          </c:val>
          <c:extLst>
            <c:ext xmlns:c16="http://schemas.microsoft.com/office/drawing/2014/chart" uri="{C3380CC4-5D6E-409C-BE32-E72D297353CC}">
              <c16:uniqueId val="{00000004-6A59-43EA-9944-819875FE5CED}"/>
            </c:ext>
          </c:extLst>
        </c:ser>
        <c:dLbls>
          <c:showLegendKey val="0"/>
          <c:showVal val="0"/>
          <c:showCatName val="0"/>
          <c:showSerName val="0"/>
          <c:showPercent val="0"/>
          <c:showBubbleSize val="0"/>
        </c:dLbls>
        <c:gapWidth val="75"/>
        <c:axId val="106706224"/>
        <c:axId val="106709104"/>
      </c:barChart>
      <c:catAx>
        <c:axId val="10670622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106709104"/>
        <c:crosses val="autoZero"/>
        <c:auto val="1"/>
        <c:lblAlgn val="ctr"/>
        <c:lblOffset val="100"/>
        <c:noMultiLvlLbl val="0"/>
      </c:catAx>
      <c:valAx>
        <c:axId val="106709104"/>
        <c:scaling>
          <c:orientation val="minMax"/>
        </c:scaling>
        <c:delete val="1"/>
        <c:axPos val="l"/>
        <c:numFmt formatCode="_-* #,##0_-;\-* #,##0_-;_-* &quot;-&quot;??_-;_-@_-" sourceLinked="1"/>
        <c:majorTickMark val="none"/>
        <c:minorTickMark val="none"/>
        <c:tickLblPos val="nextTo"/>
        <c:crossAx val="106706224"/>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tx1"/>
          </a:solidFill>
          <a:latin typeface="+mn-lt"/>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a:outerShdw blurRad="50800" dist="38100" dir="8100000" algn="tr"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Helvetica Light" panose="020B0403020202020204"/>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'1710000501-noSymbol (21)'!$M$566:$M$567</c:f>
              <c:strCache>
                <c:ptCount val="2"/>
                <c:pt idx="0">
                  <c:v>2008-2015</c:v>
                </c:pt>
                <c:pt idx="1">
                  <c:v>2016-2019</c:v>
                </c:pt>
              </c:strCache>
            </c:strRef>
          </c:cat>
          <c:val>
            <c:numRef>
              <c:f>'1710000501-noSymbol (21)'!$N$566:$N$567</c:f>
              <c:numCache>
                <c:formatCode>_-* #,##0_-;\-* #,##0_-;_-* "-"??_-;_-@_-</c:formatCode>
                <c:ptCount val="2"/>
                <c:pt idx="0">
                  <c:v>270.25</c:v>
                </c:pt>
                <c:pt idx="1">
                  <c:v>1011.75</c:v>
                </c:pt>
              </c:numCache>
            </c:numRef>
          </c:val>
          <c:extLst>
            <c:ext xmlns:c16="http://schemas.microsoft.com/office/drawing/2014/chart" uri="{C3380CC4-5D6E-409C-BE32-E72D297353CC}">
              <c16:uniqueId val="{00000000-E2FA-40EA-922B-0928DC3286FB}"/>
            </c:ext>
          </c:extLst>
        </c:ser>
        <c:dLbls>
          <c:showLegendKey val="0"/>
          <c:showVal val="0"/>
          <c:showCatName val="0"/>
          <c:showSerName val="0"/>
          <c:showPercent val="0"/>
          <c:showBubbleSize val="0"/>
        </c:dLbls>
        <c:gapWidth val="50"/>
        <c:overlap val="-27"/>
        <c:axId val="1235862192"/>
        <c:axId val="1235866032"/>
      </c:barChart>
      <c:catAx>
        <c:axId val="1235862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Helvetica Light" panose="020B0403020202020204"/>
                <a:ea typeface="+mn-ea"/>
                <a:cs typeface="+mn-cs"/>
              </a:defRPr>
            </a:pPr>
            <a:endParaRPr lang="en-US"/>
          </a:p>
        </c:txPr>
        <c:crossAx val="1235866032"/>
        <c:crosses val="autoZero"/>
        <c:auto val="1"/>
        <c:lblAlgn val="ctr"/>
        <c:lblOffset val="100"/>
        <c:noMultiLvlLbl val="0"/>
      </c:catAx>
      <c:valAx>
        <c:axId val="1235866032"/>
        <c:scaling>
          <c:orientation val="minMax"/>
        </c:scaling>
        <c:delete val="1"/>
        <c:axPos val="l"/>
        <c:numFmt formatCode="_-* #,##0_-;\-* #,##0_-;_-* &quot;-&quot;??_-;_-@_-" sourceLinked="1"/>
        <c:majorTickMark val="none"/>
        <c:minorTickMark val="none"/>
        <c:tickLblPos val="nextTo"/>
        <c:crossAx val="12358621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latin typeface="Helvetica Light" panose="020B0403020202020204"/>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spPr>
            <a:ln w="28575" cap="rnd">
              <a:solidFill>
                <a:schemeClr val="accent2"/>
              </a:solidFill>
              <a:round/>
            </a:ln>
            <a:effectLst/>
          </c:spPr>
          <c:marker>
            <c:symbol val="none"/>
          </c:marker>
          <c:cat>
            <c:numRef>
              <c:f>'1710000501-noSymbol (21)'!$D$638:$T$638</c:f>
              <c:numCache>
                <c:formatCode>General</c:formatCode>
                <c:ptCount val="17"/>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numCache>
            </c:numRef>
          </c:cat>
          <c:val>
            <c:numRef>
              <c:f>'1710000501-noSymbol (21)'!$D$639:$T$639</c:f>
              <c:numCache>
                <c:formatCode>0%</c:formatCode>
                <c:ptCount val="17"/>
                <c:pt idx="0">
                  <c:v>8.0901856763925736E-2</c:v>
                </c:pt>
                <c:pt idx="1">
                  <c:v>9.2447916666666685E-2</c:v>
                </c:pt>
                <c:pt idx="2">
                  <c:v>8.4925690021231418E-2</c:v>
                </c:pt>
                <c:pt idx="3">
                  <c:v>9.1773460107482413E-2</c:v>
                </c:pt>
                <c:pt idx="4">
                  <c:v>0.11552346570397112</c:v>
                </c:pt>
                <c:pt idx="5">
                  <c:v>0.1198443579766537</c:v>
                </c:pt>
                <c:pt idx="6">
                  <c:v>0.13197586726998489</c:v>
                </c:pt>
                <c:pt idx="7">
                  <c:v>0.14771480804387568</c:v>
                </c:pt>
                <c:pt idx="8">
                  <c:v>0.15024805102763994</c:v>
                </c:pt>
                <c:pt idx="9">
                  <c:v>0.14919767838852854</c:v>
                </c:pt>
                <c:pt idx="10">
                  <c:v>0.15992102665350444</c:v>
                </c:pt>
                <c:pt idx="11">
                  <c:v>0.16428344455036545</c:v>
                </c:pt>
                <c:pt idx="12">
                  <c:v>0.15934909425852012</c:v>
                </c:pt>
                <c:pt idx="13">
                  <c:v>0.16076213158678179</c:v>
                </c:pt>
                <c:pt idx="14">
                  <c:v>0.16642630516296511</c:v>
                </c:pt>
                <c:pt idx="15">
                  <c:v>0.15980968373915477</c:v>
                </c:pt>
                <c:pt idx="16">
                  <c:v>0.17277913610431947</c:v>
                </c:pt>
              </c:numCache>
            </c:numRef>
          </c:val>
          <c:smooth val="0"/>
          <c:extLst>
            <c:ext xmlns:c16="http://schemas.microsoft.com/office/drawing/2014/chart" uri="{C3380CC4-5D6E-409C-BE32-E72D297353CC}">
              <c16:uniqueId val="{00000000-175F-40E2-AE80-FD12A2ACADF8}"/>
            </c:ext>
          </c:extLst>
        </c:ser>
        <c:dLbls>
          <c:showLegendKey val="0"/>
          <c:showVal val="0"/>
          <c:showCatName val="0"/>
          <c:showSerName val="0"/>
          <c:showPercent val="0"/>
          <c:showBubbleSize val="0"/>
        </c:dLbls>
        <c:smooth val="0"/>
        <c:axId val="1235824112"/>
        <c:axId val="1235825712"/>
      </c:lineChart>
      <c:catAx>
        <c:axId val="1235824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235825712"/>
        <c:crosses val="autoZero"/>
        <c:auto val="1"/>
        <c:lblAlgn val="ctr"/>
        <c:lblOffset val="100"/>
        <c:noMultiLvlLbl val="0"/>
      </c:catAx>
      <c:valAx>
        <c:axId val="12358257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2358241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latin typeface="+mn-lt"/>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E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6A799-5378-C343-92B9-B6C16346C2A6}"/>
              </a:ext>
            </a:extLst>
          </p:cNvPr>
          <p:cNvSpPr>
            <a:spLocks noGrp="1"/>
          </p:cNvSpPr>
          <p:nvPr>
            <p:ph type="ctrTitle"/>
          </p:nvPr>
        </p:nvSpPr>
        <p:spPr>
          <a:xfrm>
            <a:off x="854765" y="3061251"/>
            <a:ext cx="10485783" cy="1114632"/>
          </a:xfrm>
        </p:spPr>
        <p:txBody>
          <a:bodyPr anchor="b">
            <a:normAutofit/>
          </a:bodyPr>
          <a:lstStyle>
            <a:lvl1pPr algn="l">
              <a:defRPr sz="5000">
                <a:solidFill>
                  <a:schemeClr val="bg1"/>
                </a:solidFill>
              </a:defRPr>
            </a:lvl1pPr>
          </a:lstStyle>
          <a:p>
            <a:r>
              <a:rPr lang="en-US"/>
              <a:t>Click to edit Master title style</a:t>
            </a:r>
            <a:endParaRPr lang="en-CO"/>
          </a:p>
        </p:txBody>
      </p:sp>
      <p:sp>
        <p:nvSpPr>
          <p:cNvPr id="10" name="Subtitle 2">
            <a:extLst>
              <a:ext uri="{FF2B5EF4-FFF2-40B4-BE49-F238E27FC236}">
                <a16:creationId xmlns:a16="http://schemas.microsoft.com/office/drawing/2014/main" id="{8404E802-BB38-7D44-B10A-12F764E62842}"/>
              </a:ext>
            </a:extLst>
          </p:cNvPr>
          <p:cNvSpPr>
            <a:spLocks noGrp="1"/>
          </p:cNvSpPr>
          <p:nvPr>
            <p:ph type="subTitle" idx="1"/>
          </p:nvPr>
        </p:nvSpPr>
        <p:spPr>
          <a:xfrm>
            <a:off x="854765" y="4267959"/>
            <a:ext cx="10485783" cy="701605"/>
          </a:xfrm>
        </p:spPr>
        <p:txBody>
          <a:bodyPr/>
          <a:lstStyle>
            <a:lvl1pPr marL="0" indent="0" algn="l">
              <a:buFont typeface="Arial" panose="020B0604020202020204" pitchFamily="34" charset="0"/>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O"/>
          </a:p>
        </p:txBody>
      </p:sp>
    </p:spTree>
    <p:extLst>
      <p:ext uri="{BB962C8B-B14F-4D97-AF65-F5344CB8AC3E}">
        <p14:creationId xmlns:p14="http://schemas.microsoft.com/office/powerpoint/2010/main" val="4090258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FBCF1-8DB3-40A2-B62C-B9A2479CBECB}"/>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7110B414-729B-48D5-BF12-84BF4032535D}"/>
              </a:ext>
            </a:extLst>
          </p:cNvPr>
          <p:cNvSpPr>
            <a:spLocks noGrp="1"/>
          </p:cNvSpPr>
          <p:nvPr>
            <p:ph type="dt" sz="half" idx="10"/>
          </p:nvPr>
        </p:nvSpPr>
        <p:spPr/>
        <p:txBody>
          <a:bodyPr/>
          <a:lstStyle/>
          <a:p>
            <a:fld id="{C44E948A-BB46-4EB0-8B11-0540C4831CD1}" type="datetimeFigureOut">
              <a:rPr lang="en-CA" smtClean="0"/>
              <a:t>2020-06-05</a:t>
            </a:fld>
            <a:endParaRPr lang="en-CA" dirty="0"/>
          </a:p>
        </p:txBody>
      </p:sp>
      <p:sp>
        <p:nvSpPr>
          <p:cNvPr id="4" name="Footer Placeholder 3">
            <a:extLst>
              <a:ext uri="{FF2B5EF4-FFF2-40B4-BE49-F238E27FC236}">
                <a16:creationId xmlns:a16="http://schemas.microsoft.com/office/drawing/2014/main" id="{C0FECD8C-9CC3-47DF-8F33-29DCB06C6FF0}"/>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DB17CBAD-6C6A-4CB0-85DF-164A20C108FB}"/>
              </a:ext>
            </a:extLst>
          </p:cNvPr>
          <p:cNvSpPr>
            <a:spLocks noGrp="1"/>
          </p:cNvSpPr>
          <p:nvPr>
            <p:ph type="sldNum" sz="quarter" idx="12"/>
          </p:nvPr>
        </p:nvSpPr>
        <p:spPr/>
        <p:txBody>
          <a:bodyPr/>
          <a:lstStyle/>
          <a:p>
            <a:fld id="{F9203264-D2BF-4A3B-92E2-AFCDAFCC7EC3}" type="slidenum">
              <a:rPr lang="en-CA" smtClean="0"/>
              <a:t>‹#›</a:t>
            </a:fld>
            <a:endParaRPr lang="en-CA"/>
          </a:p>
        </p:txBody>
      </p:sp>
    </p:spTree>
    <p:extLst>
      <p:ext uri="{BB962C8B-B14F-4D97-AF65-F5344CB8AC3E}">
        <p14:creationId xmlns:p14="http://schemas.microsoft.com/office/powerpoint/2010/main" val="379106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F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549E2ED-0D81-924D-BC03-89E692BBA636}"/>
              </a:ext>
            </a:extLst>
          </p:cNvPr>
          <p:cNvSpPr>
            <a:spLocks noGrp="1"/>
          </p:cNvSpPr>
          <p:nvPr>
            <p:ph type="ctrTitle"/>
          </p:nvPr>
        </p:nvSpPr>
        <p:spPr>
          <a:xfrm>
            <a:off x="854765" y="3061251"/>
            <a:ext cx="10485783" cy="1114632"/>
          </a:xfrm>
        </p:spPr>
        <p:txBody>
          <a:bodyPr anchor="b">
            <a:normAutofit/>
          </a:bodyPr>
          <a:lstStyle>
            <a:lvl1pPr algn="l">
              <a:defRPr sz="5000">
                <a:solidFill>
                  <a:schemeClr val="bg1"/>
                </a:solidFill>
              </a:defRPr>
            </a:lvl1pPr>
          </a:lstStyle>
          <a:p>
            <a:r>
              <a:rPr lang="en-US"/>
              <a:t>Click to edit Master title style</a:t>
            </a:r>
            <a:endParaRPr lang="en-CO"/>
          </a:p>
        </p:txBody>
      </p:sp>
      <p:sp>
        <p:nvSpPr>
          <p:cNvPr id="5" name="Subtitle 2">
            <a:extLst>
              <a:ext uri="{FF2B5EF4-FFF2-40B4-BE49-F238E27FC236}">
                <a16:creationId xmlns:a16="http://schemas.microsoft.com/office/drawing/2014/main" id="{2EE5A6DC-89C4-1C46-930F-BD069AB0F29D}"/>
              </a:ext>
            </a:extLst>
          </p:cNvPr>
          <p:cNvSpPr>
            <a:spLocks noGrp="1"/>
          </p:cNvSpPr>
          <p:nvPr>
            <p:ph type="subTitle" idx="1"/>
          </p:nvPr>
        </p:nvSpPr>
        <p:spPr>
          <a:xfrm>
            <a:off x="854765" y="4267959"/>
            <a:ext cx="10485783" cy="701605"/>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O"/>
          </a:p>
        </p:txBody>
      </p:sp>
    </p:spTree>
    <p:extLst>
      <p:ext uri="{BB962C8B-B14F-4D97-AF65-F5344CB8AC3E}">
        <p14:creationId xmlns:p14="http://schemas.microsoft.com/office/powerpoint/2010/main" val="697571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 Re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356ABEB-2784-844E-8E53-E524C75FA761}"/>
              </a:ext>
            </a:extLst>
          </p:cNvPr>
          <p:cNvSpPr>
            <a:spLocks noGrp="1"/>
          </p:cNvSpPr>
          <p:nvPr>
            <p:ph type="ctrTitle"/>
          </p:nvPr>
        </p:nvSpPr>
        <p:spPr>
          <a:xfrm>
            <a:off x="854765" y="3061251"/>
            <a:ext cx="10485783" cy="1114632"/>
          </a:xfrm>
        </p:spPr>
        <p:txBody>
          <a:bodyPr anchor="b">
            <a:normAutofit/>
          </a:bodyPr>
          <a:lstStyle>
            <a:lvl1pPr algn="l">
              <a:defRPr sz="5000">
                <a:solidFill>
                  <a:schemeClr val="bg1"/>
                </a:solidFill>
              </a:defRPr>
            </a:lvl1pPr>
          </a:lstStyle>
          <a:p>
            <a:r>
              <a:rPr lang="en-US"/>
              <a:t>Click to edit Master title style</a:t>
            </a:r>
            <a:endParaRPr lang="en-CO"/>
          </a:p>
        </p:txBody>
      </p:sp>
      <p:sp>
        <p:nvSpPr>
          <p:cNvPr id="8" name="Subtitle 2">
            <a:extLst>
              <a:ext uri="{FF2B5EF4-FFF2-40B4-BE49-F238E27FC236}">
                <a16:creationId xmlns:a16="http://schemas.microsoft.com/office/drawing/2014/main" id="{E0290EE3-1E45-FC45-88B3-755CC8B78996}"/>
              </a:ext>
            </a:extLst>
          </p:cNvPr>
          <p:cNvSpPr>
            <a:spLocks noGrp="1"/>
          </p:cNvSpPr>
          <p:nvPr>
            <p:ph type="subTitle" idx="1"/>
          </p:nvPr>
        </p:nvSpPr>
        <p:spPr>
          <a:xfrm>
            <a:off x="854765" y="4267959"/>
            <a:ext cx="10485783" cy="701605"/>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O"/>
          </a:p>
        </p:txBody>
      </p:sp>
    </p:spTree>
    <p:extLst>
      <p:ext uri="{BB962C8B-B14F-4D97-AF65-F5344CB8AC3E}">
        <p14:creationId xmlns:p14="http://schemas.microsoft.com/office/powerpoint/2010/main" val="234338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tle - Yellow">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544CA32-ADCF-3942-B724-BC290D320622}"/>
              </a:ext>
            </a:extLst>
          </p:cNvPr>
          <p:cNvSpPr>
            <a:spLocks noGrp="1"/>
          </p:cNvSpPr>
          <p:nvPr>
            <p:ph type="ctrTitle"/>
          </p:nvPr>
        </p:nvSpPr>
        <p:spPr>
          <a:xfrm>
            <a:off x="854765" y="3061251"/>
            <a:ext cx="10485783" cy="1114632"/>
          </a:xfrm>
        </p:spPr>
        <p:txBody>
          <a:bodyPr anchor="b">
            <a:normAutofit/>
          </a:bodyPr>
          <a:lstStyle>
            <a:lvl1pPr algn="l">
              <a:defRPr sz="5000">
                <a:solidFill>
                  <a:schemeClr val="bg1"/>
                </a:solidFill>
              </a:defRPr>
            </a:lvl1pPr>
          </a:lstStyle>
          <a:p>
            <a:r>
              <a:rPr lang="en-US"/>
              <a:t>Click to edit Master title style</a:t>
            </a:r>
            <a:endParaRPr lang="en-CO"/>
          </a:p>
        </p:txBody>
      </p:sp>
      <p:sp>
        <p:nvSpPr>
          <p:cNvPr id="8" name="Subtitle 2">
            <a:extLst>
              <a:ext uri="{FF2B5EF4-FFF2-40B4-BE49-F238E27FC236}">
                <a16:creationId xmlns:a16="http://schemas.microsoft.com/office/drawing/2014/main" id="{A8C21807-54F8-CD48-8C7C-1B2581E20D0F}"/>
              </a:ext>
            </a:extLst>
          </p:cNvPr>
          <p:cNvSpPr>
            <a:spLocks noGrp="1"/>
          </p:cNvSpPr>
          <p:nvPr>
            <p:ph type="subTitle" idx="1"/>
          </p:nvPr>
        </p:nvSpPr>
        <p:spPr>
          <a:xfrm>
            <a:off x="854765" y="4267959"/>
            <a:ext cx="10485783" cy="701605"/>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O"/>
          </a:p>
        </p:txBody>
      </p:sp>
    </p:spTree>
    <p:extLst>
      <p:ext uri="{BB962C8B-B14F-4D97-AF65-F5344CB8AC3E}">
        <p14:creationId xmlns:p14="http://schemas.microsoft.com/office/powerpoint/2010/main" val="3918049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975A3-F164-0F49-9E32-33B55349E886}"/>
              </a:ext>
            </a:extLst>
          </p:cNvPr>
          <p:cNvSpPr>
            <a:spLocks noGrp="1"/>
          </p:cNvSpPr>
          <p:nvPr>
            <p:ph type="title"/>
          </p:nvPr>
        </p:nvSpPr>
        <p:spPr>
          <a:xfrm>
            <a:off x="726988" y="1242455"/>
            <a:ext cx="10764795" cy="1325563"/>
          </a:xfrm>
        </p:spPr>
        <p:txBody>
          <a:bodyPr>
            <a:normAutofit/>
          </a:bodyPr>
          <a:lstStyle>
            <a:lvl1pPr>
              <a:defRPr sz="3800"/>
            </a:lvl1pPr>
          </a:lstStyle>
          <a:p>
            <a:r>
              <a:rPr lang="en-US"/>
              <a:t>Click to edit Master title style</a:t>
            </a:r>
            <a:endParaRPr lang="en-CO"/>
          </a:p>
        </p:txBody>
      </p:sp>
      <p:sp>
        <p:nvSpPr>
          <p:cNvPr id="9" name="Text Placeholder 8">
            <a:extLst>
              <a:ext uri="{FF2B5EF4-FFF2-40B4-BE49-F238E27FC236}">
                <a16:creationId xmlns:a16="http://schemas.microsoft.com/office/drawing/2014/main" id="{BEBF3760-E79F-7548-91EF-32E71E1DBBD1}"/>
              </a:ext>
            </a:extLst>
          </p:cNvPr>
          <p:cNvSpPr>
            <a:spLocks noGrp="1"/>
          </p:cNvSpPr>
          <p:nvPr>
            <p:ph type="body" sz="quarter" idx="10"/>
          </p:nvPr>
        </p:nvSpPr>
        <p:spPr>
          <a:xfrm>
            <a:off x="727075" y="2930769"/>
            <a:ext cx="10764838" cy="3212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O"/>
          </a:p>
        </p:txBody>
      </p:sp>
    </p:spTree>
    <p:extLst>
      <p:ext uri="{BB962C8B-B14F-4D97-AF65-F5344CB8AC3E}">
        <p14:creationId xmlns:p14="http://schemas.microsoft.com/office/powerpoint/2010/main" val="816333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F82BE-62BF-3043-8BC2-139EBF432FE9}"/>
              </a:ext>
            </a:extLst>
          </p:cNvPr>
          <p:cNvSpPr>
            <a:spLocks noGrp="1"/>
          </p:cNvSpPr>
          <p:nvPr>
            <p:ph type="title"/>
          </p:nvPr>
        </p:nvSpPr>
        <p:spPr>
          <a:xfrm>
            <a:off x="728576" y="1594492"/>
            <a:ext cx="4930817" cy="988070"/>
          </a:xfrm>
        </p:spPr>
        <p:txBody>
          <a:bodyPr anchor="t"/>
          <a:lstStyle>
            <a:lvl1pPr>
              <a:defRPr sz="3200"/>
            </a:lvl1pPr>
          </a:lstStyle>
          <a:p>
            <a:r>
              <a:rPr lang="en-US" dirty="0"/>
              <a:t>Click to edit Master title style</a:t>
            </a:r>
            <a:endParaRPr lang="en-CO" dirty="0"/>
          </a:p>
        </p:txBody>
      </p:sp>
      <p:sp>
        <p:nvSpPr>
          <p:cNvPr id="3" name="Picture Placeholder 2">
            <a:extLst>
              <a:ext uri="{FF2B5EF4-FFF2-40B4-BE49-F238E27FC236}">
                <a16:creationId xmlns:a16="http://schemas.microsoft.com/office/drawing/2014/main" id="{E3E17087-315F-CB4F-9A8D-97FCBBD269FD}"/>
              </a:ext>
            </a:extLst>
          </p:cNvPr>
          <p:cNvSpPr>
            <a:spLocks noGrp="1"/>
          </p:cNvSpPr>
          <p:nvPr>
            <p:ph type="pic" idx="1"/>
          </p:nvPr>
        </p:nvSpPr>
        <p:spPr>
          <a:xfrm>
            <a:off x="6709719" y="0"/>
            <a:ext cx="5478634" cy="6857999"/>
          </a:xfrm>
          <a:solidFill>
            <a:schemeClr val="bg1">
              <a:lumMod val="95000"/>
            </a:schemeClr>
          </a:solidFill>
        </p:spPr>
        <p:txBody>
          <a:bodyPr anchor="ctr"/>
          <a:lstStyle>
            <a:lvl1pPr marL="0" indent="0" algn="ctr">
              <a:buNone/>
              <a:defRPr sz="3200">
                <a:solidFill>
                  <a:schemeClr val="bg1">
                    <a:lumMod val="9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O" dirty="0"/>
          </a:p>
        </p:txBody>
      </p:sp>
      <p:sp>
        <p:nvSpPr>
          <p:cNvPr id="4" name="Text Placeholder 3">
            <a:extLst>
              <a:ext uri="{FF2B5EF4-FFF2-40B4-BE49-F238E27FC236}">
                <a16:creationId xmlns:a16="http://schemas.microsoft.com/office/drawing/2014/main" id="{426AE7AF-5D16-E94B-8A8A-2AA1AE771A6F}"/>
              </a:ext>
            </a:extLst>
          </p:cNvPr>
          <p:cNvSpPr>
            <a:spLocks noGrp="1"/>
          </p:cNvSpPr>
          <p:nvPr>
            <p:ph type="body" sz="half" idx="2"/>
          </p:nvPr>
        </p:nvSpPr>
        <p:spPr>
          <a:xfrm>
            <a:off x="728576" y="2940908"/>
            <a:ext cx="4930817" cy="285346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192074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Sponsor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AFB2C76-D041-7C43-B704-68954592F667}"/>
              </a:ext>
            </a:extLst>
          </p:cNvPr>
          <p:cNvSpPr txBox="1"/>
          <p:nvPr userDrawn="1"/>
        </p:nvSpPr>
        <p:spPr>
          <a:xfrm>
            <a:off x="3113903" y="642551"/>
            <a:ext cx="5189838" cy="338554"/>
          </a:xfrm>
          <a:prstGeom prst="rect">
            <a:avLst/>
          </a:prstGeom>
          <a:noFill/>
        </p:spPr>
        <p:txBody>
          <a:bodyPr wrap="square" rtlCol="0">
            <a:spAutoFit/>
          </a:bodyPr>
          <a:lstStyle/>
          <a:p>
            <a:r>
              <a:rPr lang="en-US" sz="1600" spc="100" baseline="0" dirty="0">
                <a:solidFill>
                  <a:schemeClr val="bg1"/>
                </a:solidFill>
                <a:latin typeface="Arial" panose="020B0604020202020204" pitchFamily="34" charset="0"/>
                <a:cs typeface="Arial" panose="020B0604020202020204" pitchFamily="34" charset="0"/>
              </a:rPr>
              <a:t>PRESENTED BY / PRÉSENTÉ PAR</a:t>
            </a:r>
            <a:endParaRPr lang="en-CO" sz="1600" spc="100" baseline="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327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3269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53814-5AB0-AD45-81FC-9927152B0A72}"/>
              </a:ext>
            </a:extLst>
          </p:cNvPr>
          <p:cNvSpPr>
            <a:spLocks noGrp="1"/>
          </p:cNvSpPr>
          <p:nvPr>
            <p:ph type="title"/>
          </p:nvPr>
        </p:nvSpPr>
        <p:spPr/>
        <p:txBody>
          <a:bodyPr/>
          <a:lstStyle/>
          <a:p>
            <a:r>
              <a:rPr lang="en-US"/>
              <a:t>Click to edit Master title style</a:t>
            </a:r>
            <a:endParaRPr lang="en-CO"/>
          </a:p>
        </p:txBody>
      </p:sp>
      <p:sp>
        <p:nvSpPr>
          <p:cNvPr id="3" name="Content Placeholder 2">
            <a:extLst>
              <a:ext uri="{FF2B5EF4-FFF2-40B4-BE49-F238E27FC236}">
                <a16:creationId xmlns:a16="http://schemas.microsoft.com/office/drawing/2014/main" id="{75AD983C-E41B-0143-B223-39DFCD9777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O"/>
          </a:p>
        </p:txBody>
      </p:sp>
      <p:sp>
        <p:nvSpPr>
          <p:cNvPr id="4" name="Date Placeholder 3">
            <a:extLst>
              <a:ext uri="{FF2B5EF4-FFF2-40B4-BE49-F238E27FC236}">
                <a16:creationId xmlns:a16="http://schemas.microsoft.com/office/drawing/2014/main" id="{6160852B-5F63-8245-961A-CE90E4F148E3}"/>
              </a:ext>
            </a:extLst>
          </p:cNvPr>
          <p:cNvSpPr>
            <a:spLocks noGrp="1"/>
          </p:cNvSpPr>
          <p:nvPr>
            <p:ph type="dt" sz="half" idx="10"/>
          </p:nvPr>
        </p:nvSpPr>
        <p:spPr>
          <a:xfrm>
            <a:off x="838200" y="6356350"/>
            <a:ext cx="2743200" cy="365125"/>
          </a:xfrm>
          <a:prstGeom prst="rect">
            <a:avLst/>
          </a:prstGeom>
        </p:spPr>
        <p:txBody>
          <a:bodyPr/>
          <a:lstStyle/>
          <a:p>
            <a:fld id="{52AC8812-9BBD-8E46-AEC1-709D9054E233}" type="datetimeFigureOut">
              <a:rPr lang="en-CO" smtClean="0"/>
              <a:t>06/05/2020</a:t>
            </a:fld>
            <a:endParaRPr lang="en-CO"/>
          </a:p>
        </p:txBody>
      </p:sp>
      <p:sp>
        <p:nvSpPr>
          <p:cNvPr id="5" name="Footer Placeholder 4">
            <a:extLst>
              <a:ext uri="{FF2B5EF4-FFF2-40B4-BE49-F238E27FC236}">
                <a16:creationId xmlns:a16="http://schemas.microsoft.com/office/drawing/2014/main" id="{B3D95B01-4A20-4543-B91C-853350F8BC30}"/>
              </a:ext>
            </a:extLst>
          </p:cNvPr>
          <p:cNvSpPr>
            <a:spLocks noGrp="1"/>
          </p:cNvSpPr>
          <p:nvPr>
            <p:ph type="ftr" sz="quarter" idx="11"/>
          </p:nvPr>
        </p:nvSpPr>
        <p:spPr>
          <a:xfrm>
            <a:off x="4038600" y="6356350"/>
            <a:ext cx="4114800" cy="365125"/>
          </a:xfrm>
          <a:prstGeom prst="rect">
            <a:avLst/>
          </a:prstGeom>
        </p:spPr>
        <p:txBody>
          <a:bodyPr/>
          <a:lstStyle/>
          <a:p>
            <a:endParaRPr lang="en-CO"/>
          </a:p>
        </p:txBody>
      </p:sp>
      <p:sp>
        <p:nvSpPr>
          <p:cNvPr id="6" name="Slide Number Placeholder 5">
            <a:extLst>
              <a:ext uri="{FF2B5EF4-FFF2-40B4-BE49-F238E27FC236}">
                <a16:creationId xmlns:a16="http://schemas.microsoft.com/office/drawing/2014/main" id="{4B1D6732-1F29-3D4C-BA09-61533DC5ED72}"/>
              </a:ext>
            </a:extLst>
          </p:cNvPr>
          <p:cNvSpPr>
            <a:spLocks noGrp="1"/>
          </p:cNvSpPr>
          <p:nvPr>
            <p:ph type="sldNum" sz="quarter" idx="12"/>
          </p:nvPr>
        </p:nvSpPr>
        <p:spPr>
          <a:xfrm>
            <a:off x="8610600" y="6356350"/>
            <a:ext cx="2743200" cy="365125"/>
          </a:xfrm>
          <a:prstGeom prst="rect">
            <a:avLst/>
          </a:prstGeom>
        </p:spPr>
        <p:txBody>
          <a:bodyPr/>
          <a:lstStyle/>
          <a:p>
            <a:fld id="{EF64955F-D94D-624B-9A7A-44EC57F5348D}" type="slidenum">
              <a:rPr lang="en-CO" smtClean="0"/>
              <a:t>‹#›</a:t>
            </a:fld>
            <a:endParaRPr lang="en-CO"/>
          </a:p>
        </p:txBody>
      </p:sp>
    </p:spTree>
    <p:extLst>
      <p:ext uri="{BB962C8B-B14F-4D97-AF65-F5344CB8AC3E}">
        <p14:creationId xmlns:p14="http://schemas.microsoft.com/office/powerpoint/2010/main" val="3127488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A0AE40-7B3F-6049-9524-790BB6C998FB}"/>
              </a:ext>
            </a:extLst>
          </p:cNvPr>
          <p:cNvSpPr>
            <a:spLocks noGrp="1"/>
          </p:cNvSpPr>
          <p:nvPr>
            <p:ph type="title"/>
          </p:nvPr>
        </p:nvSpPr>
        <p:spPr>
          <a:xfrm>
            <a:off x="838200" y="501049"/>
            <a:ext cx="10515600" cy="1325563"/>
          </a:xfrm>
          <a:prstGeom prst="rect">
            <a:avLst/>
          </a:prstGeom>
        </p:spPr>
        <p:txBody>
          <a:bodyPr vert="horz" lIns="91440" tIns="45720" rIns="91440" bIns="45720" rtlCol="0" anchor="ctr">
            <a:normAutofit/>
          </a:bodyPr>
          <a:lstStyle/>
          <a:p>
            <a:r>
              <a:rPr lang="en-US" dirty="0"/>
              <a:t>Click to edit Master title style</a:t>
            </a:r>
            <a:endParaRPr lang="en-CO" dirty="0"/>
          </a:p>
        </p:txBody>
      </p:sp>
      <p:sp>
        <p:nvSpPr>
          <p:cNvPr id="3" name="Text Placeholder 2">
            <a:extLst>
              <a:ext uri="{FF2B5EF4-FFF2-40B4-BE49-F238E27FC236}">
                <a16:creationId xmlns:a16="http://schemas.microsoft.com/office/drawing/2014/main" id="{DD3763DB-3E71-EB4C-9BBA-2B33D3994774}"/>
              </a:ext>
            </a:extLst>
          </p:cNvPr>
          <p:cNvSpPr>
            <a:spLocks noGrp="1"/>
          </p:cNvSpPr>
          <p:nvPr>
            <p:ph type="body" idx="1"/>
          </p:nvPr>
        </p:nvSpPr>
        <p:spPr>
          <a:xfrm>
            <a:off x="838200" y="196154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O" dirty="0"/>
          </a:p>
        </p:txBody>
      </p:sp>
    </p:spTree>
    <p:extLst>
      <p:ext uri="{BB962C8B-B14F-4D97-AF65-F5344CB8AC3E}">
        <p14:creationId xmlns:p14="http://schemas.microsoft.com/office/powerpoint/2010/main" val="249542375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61" r:id="rId4"/>
    <p:sldLayoutId id="2147483654" r:id="rId5"/>
    <p:sldLayoutId id="2147483657" r:id="rId6"/>
    <p:sldLayoutId id="2147483655" r:id="rId7"/>
    <p:sldLayoutId id="2147483662" r:id="rId8"/>
    <p:sldLayoutId id="2147483650" r:id="rId9"/>
    <p:sldLayoutId id="2147483663" r:id="rId10"/>
  </p:sldLayoutIdLst>
  <p:txStyles>
    <p:titleStyle>
      <a:lvl1pPr algn="l" defTabSz="914400" rtl="0" eaLnBrk="1" latinLnBrk="0" hangingPunct="1">
        <a:lnSpc>
          <a:spcPct val="90000"/>
        </a:lnSpc>
        <a:spcBef>
          <a:spcPct val="0"/>
        </a:spcBef>
        <a:buNone/>
        <a:defRPr sz="4400" kern="1200">
          <a:solidFill>
            <a:srgbClr val="00006D"/>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bg2">
              <a:lumMod val="2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bg2">
              <a:lumMod val="2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6934C-7CF0-3243-8ACB-C07FA8811D4F}"/>
              </a:ext>
            </a:extLst>
          </p:cNvPr>
          <p:cNvSpPr>
            <a:spLocks noGrp="1"/>
          </p:cNvSpPr>
          <p:nvPr>
            <p:ph type="ctrTitle"/>
          </p:nvPr>
        </p:nvSpPr>
        <p:spPr>
          <a:xfrm>
            <a:off x="854765" y="3584050"/>
            <a:ext cx="10485783" cy="1114632"/>
          </a:xfrm>
        </p:spPr>
        <p:txBody>
          <a:bodyPr>
            <a:normAutofit fontScale="90000"/>
          </a:bodyPr>
          <a:lstStyle/>
          <a:p>
            <a:r>
              <a:rPr lang="en-US" dirty="0"/>
              <a:t>New Brunswick’s demographic transformation</a:t>
            </a:r>
            <a:endParaRPr lang="en-CO" dirty="0"/>
          </a:p>
        </p:txBody>
      </p:sp>
      <p:sp>
        <p:nvSpPr>
          <p:cNvPr id="3" name="Subtitle 2">
            <a:extLst>
              <a:ext uri="{FF2B5EF4-FFF2-40B4-BE49-F238E27FC236}">
                <a16:creationId xmlns:a16="http://schemas.microsoft.com/office/drawing/2014/main" id="{6C442A55-3DA2-0641-851D-301422D48562}"/>
              </a:ext>
            </a:extLst>
          </p:cNvPr>
          <p:cNvSpPr>
            <a:spLocks noGrp="1"/>
          </p:cNvSpPr>
          <p:nvPr>
            <p:ph type="subTitle" idx="4294967295"/>
          </p:nvPr>
        </p:nvSpPr>
        <p:spPr>
          <a:xfrm>
            <a:off x="854765" y="4830666"/>
            <a:ext cx="10485783" cy="468165"/>
          </a:xfrm>
        </p:spPr>
        <p:txBody>
          <a:bodyPr/>
          <a:lstStyle/>
          <a:p>
            <a:pPr marL="0" indent="0">
              <a:buNone/>
            </a:pPr>
            <a:r>
              <a:rPr lang="en-US" dirty="0">
                <a:solidFill>
                  <a:schemeClr val="bg1"/>
                </a:solidFill>
              </a:rPr>
              <a:t>Return to sustained economic growth</a:t>
            </a:r>
            <a:endParaRPr lang="en-CO" dirty="0">
              <a:solidFill>
                <a:schemeClr val="bg1"/>
              </a:solidFill>
            </a:endParaRPr>
          </a:p>
        </p:txBody>
      </p:sp>
    </p:spTree>
    <p:extLst>
      <p:ext uri="{BB962C8B-B14F-4D97-AF65-F5344CB8AC3E}">
        <p14:creationId xmlns:p14="http://schemas.microsoft.com/office/powerpoint/2010/main" val="3692207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593DFDC-81A4-B042-9471-0CDD7DD37080}"/>
              </a:ext>
            </a:extLst>
          </p:cNvPr>
          <p:cNvSpPr>
            <a:spLocks noGrp="1"/>
          </p:cNvSpPr>
          <p:nvPr>
            <p:ph type="body" sz="quarter" idx="10"/>
          </p:nvPr>
        </p:nvSpPr>
        <p:spPr>
          <a:xfrm>
            <a:off x="727074" y="2539738"/>
            <a:ext cx="11464925" cy="3895896"/>
          </a:xfrm>
        </p:spPr>
        <p:txBody>
          <a:bodyPr>
            <a:noAutofit/>
          </a:bodyPr>
          <a:lstStyle/>
          <a:p>
            <a:pPr>
              <a:lnSpc>
                <a:spcPct val="100000"/>
              </a:lnSpc>
              <a:spcBef>
                <a:spcPts val="1800"/>
              </a:spcBef>
            </a:pPr>
            <a:r>
              <a:rPr lang="en-US" sz="2200" dirty="0">
                <a:solidFill>
                  <a:schemeClr val="tx1"/>
                </a:solidFill>
              </a:rPr>
              <a:t>There has been a decline in employment, particularly in local service industries (restaurants, personal services, etc.).  Some sectors bolstered by government income incentive programs.</a:t>
            </a:r>
          </a:p>
          <a:p>
            <a:pPr>
              <a:lnSpc>
                <a:spcPct val="100000"/>
              </a:lnSpc>
              <a:spcBef>
                <a:spcPts val="1800"/>
              </a:spcBef>
            </a:pPr>
            <a:r>
              <a:rPr lang="en-US" sz="2200" dirty="0">
                <a:solidFill>
                  <a:schemeClr val="tx1"/>
                </a:solidFill>
              </a:rPr>
              <a:t>The workforce in certain local service industries will take longer to come back, some may never come back to pre-Covid-19 levels.</a:t>
            </a:r>
          </a:p>
          <a:p>
            <a:pPr>
              <a:lnSpc>
                <a:spcPct val="100000"/>
              </a:lnSpc>
              <a:spcBef>
                <a:spcPts val="1800"/>
              </a:spcBef>
            </a:pPr>
            <a:r>
              <a:rPr lang="en-US" sz="2200" dirty="0">
                <a:solidFill>
                  <a:schemeClr val="tx1"/>
                </a:solidFill>
              </a:rPr>
              <a:t>The workforce in export-focused industries is a concern. Many industries facing structural changes in supply chains and in how work is getting done.</a:t>
            </a:r>
          </a:p>
          <a:p>
            <a:pPr>
              <a:lnSpc>
                <a:spcPct val="100000"/>
              </a:lnSpc>
              <a:spcBef>
                <a:spcPts val="1800"/>
              </a:spcBef>
            </a:pPr>
            <a:r>
              <a:rPr lang="en-US" sz="2200" dirty="0">
                <a:solidFill>
                  <a:schemeClr val="tx1"/>
                </a:solidFill>
              </a:rPr>
              <a:t> The focus must be on a strong economic renewal. </a:t>
            </a:r>
          </a:p>
        </p:txBody>
      </p:sp>
      <p:sp>
        <p:nvSpPr>
          <p:cNvPr id="4" name="Title 1">
            <a:extLst>
              <a:ext uri="{FF2B5EF4-FFF2-40B4-BE49-F238E27FC236}">
                <a16:creationId xmlns:a16="http://schemas.microsoft.com/office/drawing/2014/main" id="{09EC7C16-78C9-49B2-8955-166D52F4574E}"/>
              </a:ext>
            </a:extLst>
          </p:cNvPr>
          <p:cNvSpPr txBox="1">
            <a:spLocks/>
          </p:cNvSpPr>
          <p:nvPr/>
        </p:nvSpPr>
        <p:spPr>
          <a:xfrm>
            <a:off x="1336588" y="119804"/>
            <a:ext cx="10764795" cy="10624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800" kern="1200">
                <a:solidFill>
                  <a:srgbClr val="00006D"/>
                </a:solidFill>
                <a:latin typeface="Arial" panose="020B0604020202020204" pitchFamily="34" charset="0"/>
                <a:ea typeface="+mj-ea"/>
                <a:cs typeface="Arial" panose="020B0604020202020204" pitchFamily="34" charset="0"/>
              </a:defRPr>
            </a:lvl1pPr>
          </a:lstStyle>
          <a:p>
            <a:pPr algn="r"/>
            <a:r>
              <a:rPr lang="en-US"/>
              <a:t>The context, circa May 2020</a:t>
            </a:r>
            <a:endParaRPr lang="en-CO" dirty="0"/>
          </a:p>
        </p:txBody>
      </p:sp>
    </p:spTree>
    <p:extLst>
      <p:ext uri="{BB962C8B-B14F-4D97-AF65-F5344CB8AC3E}">
        <p14:creationId xmlns:p14="http://schemas.microsoft.com/office/powerpoint/2010/main" val="4102696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56E63E44-9045-E640-955B-08A6F5AC05B3}"/>
              </a:ext>
            </a:extLst>
          </p:cNvPr>
          <p:cNvSpPr txBox="1">
            <a:spLocks/>
          </p:cNvSpPr>
          <p:nvPr/>
        </p:nvSpPr>
        <p:spPr>
          <a:xfrm>
            <a:off x="851452" y="3061250"/>
            <a:ext cx="10485783" cy="124949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000" kern="1200">
                <a:solidFill>
                  <a:schemeClr val="bg1"/>
                </a:solidFill>
                <a:latin typeface="Arial" panose="020B0604020202020204" pitchFamily="34" charset="0"/>
                <a:ea typeface="+mj-ea"/>
                <a:cs typeface="Arial" panose="020B0604020202020204" pitchFamily="34" charset="0"/>
              </a:defRPr>
            </a:lvl1pPr>
          </a:lstStyle>
          <a:p>
            <a:r>
              <a:rPr lang="en-US" dirty="0"/>
              <a:t>Immigration post-Covid-19</a:t>
            </a:r>
            <a:endParaRPr lang="en-CO" dirty="0"/>
          </a:p>
        </p:txBody>
      </p:sp>
    </p:spTree>
    <p:extLst>
      <p:ext uri="{BB962C8B-B14F-4D97-AF65-F5344CB8AC3E}">
        <p14:creationId xmlns:p14="http://schemas.microsoft.com/office/powerpoint/2010/main" val="96006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2CFD7-B142-48B8-8396-F1AD259A7CE3}"/>
              </a:ext>
            </a:extLst>
          </p:cNvPr>
          <p:cNvSpPr>
            <a:spLocks noGrp="1"/>
          </p:cNvSpPr>
          <p:nvPr>
            <p:ph type="title"/>
          </p:nvPr>
        </p:nvSpPr>
        <p:spPr>
          <a:xfrm>
            <a:off x="2812870" y="85629"/>
            <a:ext cx="9247768" cy="811169"/>
          </a:xfrm>
          <a:noFill/>
        </p:spPr>
        <p:txBody>
          <a:bodyPr>
            <a:noAutofit/>
          </a:bodyPr>
          <a:lstStyle/>
          <a:p>
            <a:pPr algn="r">
              <a:lnSpc>
                <a:spcPct val="100000"/>
              </a:lnSpc>
            </a:pPr>
            <a:r>
              <a:rPr lang="en-CA" sz="3200" dirty="0">
                <a:solidFill>
                  <a:srgbClr val="000050"/>
                </a:solidFill>
              </a:rPr>
              <a:t>Newcomers are helping to renew the population</a:t>
            </a:r>
          </a:p>
        </p:txBody>
      </p:sp>
      <p:graphicFrame>
        <p:nvGraphicFramePr>
          <p:cNvPr id="4" name="Chart 3">
            <a:extLst>
              <a:ext uri="{FF2B5EF4-FFF2-40B4-BE49-F238E27FC236}">
                <a16:creationId xmlns:a16="http://schemas.microsoft.com/office/drawing/2014/main" id="{C81A4B9B-1DF9-4DE5-82F8-3E075FA83E17}"/>
              </a:ext>
            </a:extLst>
          </p:cNvPr>
          <p:cNvGraphicFramePr>
            <a:graphicFrameLocks/>
          </p:cNvGraphicFramePr>
          <p:nvPr>
            <p:extLst>
              <p:ext uri="{D42A27DB-BD31-4B8C-83A1-F6EECF244321}">
                <p14:modId xmlns:p14="http://schemas.microsoft.com/office/powerpoint/2010/main" val="3637664855"/>
              </p:ext>
            </p:extLst>
          </p:nvPr>
        </p:nvGraphicFramePr>
        <p:xfrm>
          <a:off x="4270917" y="1929161"/>
          <a:ext cx="7921082" cy="46946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BC84722B-582D-4628-AB4C-366A8379437F}"/>
              </a:ext>
            </a:extLst>
          </p:cNvPr>
          <p:cNvSpPr txBox="1"/>
          <p:nvPr/>
        </p:nvSpPr>
        <p:spPr>
          <a:xfrm>
            <a:off x="4815389" y="1326657"/>
            <a:ext cx="6436377" cy="461665"/>
          </a:xfrm>
          <a:prstGeom prst="rect">
            <a:avLst/>
          </a:prstGeom>
          <a:noFill/>
        </p:spPr>
        <p:txBody>
          <a:bodyPr wrap="none" rtlCol="0">
            <a:spAutoFit/>
          </a:bodyPr>
          <a:lstStyle/>
          <a:p>
            <a:r>
              <a:rPr lang="en-CA" sz="2400" dirty="0">
                <a:latin typeface="Arial" panose="020B0604020202020204" pitchFamily="34" charset="0"/>
              </a:rPr>
              <a:t>Breakdown of population by age group (2019)</a:t>
            </a:r>
          </a:p>
        </p:txBody>
      </p:sp>
      <p:sp>
        <p:nvSpPr>
          <p:cNvPr id="6" name="Rectangle 5">
            <a:extLst>
              <a:ext uri="{FF2B5EF4-FFF2-40B4-BE49-F238E27FC236}">
                <a16:creationId xmlns:a16="http://schemas.microsoft.com/office/drawing/2014/main" id="{4F0387DF-6FDA-4FA9-A1D2-71C93BBF7CA6}"/>
              </a:ext>
            </a:extLst>
          </p:cNvPr>
          <p:cNvSpPr/>
          <p:nvPr/>
        </p:nvSpPr>
        <p:spPr>
          <a:xfrm>
            <a:off x="1961477" y="6108185"/>
            <a:ext cx="4935262" cy="738664"/>
          </a:xfrm>
          <a:prstGeom prst="rect">
            <a:avLst/>
          </a:prstGeom>
        </p:spPr>
        <p:txBody>
          <a:bodyPr wrap="none">
            <a:spAutoFit/>
          </a:bodyPr>
          <a:lstStyle/>
          <a:p>
            <a:r>
              <a:rPr lang="en-US" sz="1400" dirty="0">
                <a:solidFill>
                  <a:srgbClr val="000000"/>
                </a:solidFill>
                <a:latin typeface="Arial" panose="020B0604020202020204" pitchFamily="34" charset="0"/>
              </a:rPr>
              <a:t>Sources:</a:t>
            </a:r>
          </a:p>
          <a:p>
            <a:r>
              <a:rPr lang="en-US" sz="1400" dirty="0">
                <a:solidFill>
                  <a:srgbClr val="000000"/>
                </a:solidFill>
                <a:latin typeface="Arial" panose="020B0604020202020204" pitchFamily="34" charset="0"/>
              </a:rPr>
              <a:t>General population: Statistics Canada Table 17-10-0005-01.</a:t>
            </a:r>
          </a:p>
          <a:p>
            <a:r>
              <a:rPr lang="en-US" sz="1400" dirty="0">
                <a:solidFill>
                  <a:srgbClr val="000000"/>
                </a:solidFill>
                <a:latin typeface="Arial" panose="020B0604020202020204" pitchFamily="34" charset="0"/>
              </a:rPr>
              <a:t>New immigrants (permanent residents) in 2019: IRCC</a:t>
            </a:r>
            <a:endParaRPr lang="en-CA" sz="1400" dirty="0"/>
          </a:p>
        </p:txBody>
      </p:sp>
      <p:sp>
        <p:nvSpPr>
          <p:cNvPr id="7" name="TextBox 6">
            <a:extLst>
              <a:ext uri="{FF2B5EF4-FFF2-40B4-BE49-F238E27FC236}">
                <a16:creationId xmlns:a16="http://schemas.microsoft.com/office/drawing/2014/main" id="{6A96FB4B-B19F-4959-88A7-8DF8CEFFADC6}"/>
              </a:ext>
            </a:extLst>
          </p:cNvPr>
          <p:cNvSpPr txBox="1"/>
          <p:nvPr/>
        </p:nvSpPr>
        <p:spPr>
          <a:xfrm>
            <a:off x="142089" y="1877253"/>
            <a:ext cx="2826327" cy="3728649"/>
          </a:xfrm>
          <a:prstGeom prst="rect">
            <a:avLst/>
          </a:prstGeom>
          <a:noFill/>
        </p:spPr>
        <p:txBody>
          <a:bodyPr wrap="square" rtlCol="0">
            <a:spAutoFit/>
          </a:bodyPr>
          <a:lstStyle/>
          <a:p>
            <a:pPr>
              <a:lnSpc>
                <a:spcPct val="150000"/>
              </a:lnSpc>
            </a:pPr>
            <a:r>
              <a:rPr lang="en-CA" sz="2000" dirty="0">
                <a:latin typeface="Arial" panose="020B0604020202020204" pitchFamily="34" charset="0"/>
              </a:rPr>
              <a:t>New Brunswick is attracting a higher share of young families – helping to renew both the workforce and the K-12 student population around the province.</a:t>
            </a:r>
          </a:p>
        </p:txBody>
      </p:sp>
      <p:cxnSp>
        <p:nvCxnSpPr>
          <p:cNvPr id="8" name="Straight Connector 7">
            <a:extLst>
              <a:ext uri="{FF2B5EF4-FFF2-40B4-BE49-F238E27FC236}">
                <a16:creationId xmlns:a16="http://schemas.microsoft.com/office/drawing/2014/main" id="{9270D940-47B8-475C-B0A0-C9D078260BF4}"/>
              </a:ext>
            </a:extLst>
          </p:cNvPr>
          <p:cNvCxnSpPr/>
          <p:nvPr/>
        </p:nvCxnSpPr>
        <p:spPr>
          <a:xfrm>
            <a:off x="3722255" y="1246909"/>
            <a:ext cx="0" cy="479367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3213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380DF63-DB0B-451D-8756-479A872B4ACF}"/>
              </a:ext>
            </a:extLst>
          </p:cNvPr>
          <p:cNvSpPr>
            <a:spLocks noGrp="1"/>
          </p:cNvSpPr>
          <p:nvPr>
            <p:ph type="title"/>
          </p:nvPr>
        </p:nvSpPr>
        <p:spPr>
          <a:xfrm>
            <a:off x="4153989" y="85629"/>
            <a:ext cx="7906648" cy="811169"/>
          </a:xfrm>
          <a:noFill/>
        </p:spPr>
        <p:txBody>
          <a:bodyPr>
            <a:noAutofit/>
          </a:bodyPr>
          <a:lstStyle/>
          <a:p>
            <a:pPr algn="r">
              <a:lnSpc>
                <a:spcPct val="100000"/>
              </a:lnSpc>
            </a:pPr>
            <a:r>
              <a:rPr lang="en-CA" sz="3200" dirty="0">
                <a:solidFill>
                  <a:srgbClr val="000050"/>
                </a:solidFill>
              </a:rPr>
              <a:t>It looks like retention is significantly improved in recent years</a:t>
            </a:r>
          </a:p>
        </p:txBody>
      </p:sp>
      <p:sp>
        <p:nvSpPr>
          <p:cNvPr id="11" name="TextBox 10">
            <a:extLst>
              <a:ext uri="{FF2B5EF4-FFF2-40B4-BE49-F238E27FC236}">
                <a16:creationId xmlns:a16="http://schemas.microsoft.com/office/drawing/2014/main" id="{E75E823F-C2BA-473A-9386-90E5BA776339}"/>
              </a:ext>
            </a:extLst>
          </p:cNvPr>
          <p:cNvSpPr txBox="1"/>
          <p:nvPr/>
        </p:nvSpPr>
        <p:spPr>
          <a:xfrm>
            <a:off x="3807540" y="1373614"/>
            <a:ext cx="5423546" cy="830997"/>
          </a:xfrm>
          <a:prstGeom prst="rect">
            <a:avLst/>
          </a:prstGeom>
          <a:noFill/>
        </p:spPr>
        <p:txBody>
          <a:bodyPr wrap="square" rtlCol="0">
            <a:spAutoFit/>
          </a:bodyPr>
          <a:lstStyle/>
          <a:p>
            <a:r>
              <a:rPr lang="en-CA" sz="2400" dirty="0">
                <a:latin typeface="Arial" panose="020B0604020202020204" pitchFamily="34" charset="0"/>
              </a:rPr>
              <a:t>Average annual immigrants and net interprovincial migration, by timeframe</a:t>
            </a:r>
          </a:p>
        </p:txBody>
      </p:sp>
      <p:sp>
        <p:nvSpPr>
          <p:cNvPr id="12" name="Rectangle 11">
            <a:extLst>
              <a:ext uri="{FF2B5EF4-FFF2-40B4-BE49-F238E27FC236}">
                <a16:creationId xmlns:a16="http://schemas.microsoft.com/office/drawing/2014/main" id="{9D444637-B265-4C9E-87E5-2424562F97C1}"/>
              </a:ext>
            </a:extLst>
          </p:cNvPr>
          <p:cNvSpPr/>
          <p:nvPr/>
        </p:nvSpPr>
        <p:spPr>
          <a:xfrm>
            <a:off x="1998423" y="6542536"/>
            <a:ext cx="3991093" cy="307777"/>
          </a:xfrm>
          <a:prstGeom prst="rect">
            <a:avLst/>
          </a:prstGeom>
        </p:spPr>
        <p:txBody>
          <a:bodyPr wrap="none">
            <a:spAutoFit/>
          </a:bodyPr>
          <a:lstStyle/>
          <a:p>
            <a:r>
              <a:rPr lang="en-US" sz="1400" dirty="0">
                <a:solidFill>
                  <a:srgbClr val="000000"/>
                </a:solidFill>
                <a:latin typeface="Arial" panose="020B0604020202020204" pitchFamily="34" charset="0"/>
              </a:rPr>
              <a:t>Source: Statistics Canada Table 17-10-0008-01.</a:t>
            </a:r>
          </a:p>
        </p:txBody>
      </p:sp>
      <p:sp>
        <p:nvSpPr>
          <p:cNvPr id="13" name="TextBox 12">
            <a:extLst>
              <a:ext uri="{FF2B5EF4-FFF2-40B4-BE49-F238E27FC236}">
                <a16:creationId xmlns:a16="http://schemas.microsoft.com/office/drawing/2014/main" id="{646F9FC0-1476-47E2-B6E6-CDB5564C1774}"/>
              </a:ext>
            </a:extLst>
          </p:cNvPr>
          <p:cNvSpPr txBox="1"/>
          <p:nvPr/>
        </p:nvSpPr>
        <p:spPr>
          <a:xfrm>
            <a:off x="142089" y="1795764"/>
            <a:ext cx="3192236" cy="3266472"/>
          </a:xfrm>
          <a:prstGeom prst="rect">
            <a:avLst/>
          </a:prstGeom>
          <a:noFill/>
        </p:spPr>
        <p:txBody>
          <a:bodyPr wrap="square" rtlCol="0">
            <a:spAutoFit/>
          </a:bodyPr>
          <a:lstStyle/>
          <a:p>
            <a:pPr>
              <a:lnSpc>
                <a:spcPct val="150000"/>
              </a:lnSpc>
            </a:pPr>
            <a:r>
              <a:rPr lang="en-CA" sz="2000" dirty="0">
                <a:latin typeface="Arial" panose="020B0604020202020204" pitchFamily="34" charset="0"/>
              </a:rPr>
              <a:t>In the past three years, more people have moved in from elsewhere in Canada than moved out.  This as newcomers from elsewhere in the world more than doubled.</a:t>
            </a:r>
          </a:p>
        </p:txBody>
      </p:sp>
      <p:cxnSp>
        <p:nvCxnSpPr>
          <p:cNvPr id="14" name="Straight Connector 13">
            <a:extLst>
              <a:ext uri="{FF2B5EF4-FFF2-40B4-BE49-F238E27FC236}">
                <a16:creationId xmlns:a16="http://schemas.microsoft.com/office/drawing/2014/main" id="{F4205162-06D6-4FF3-A787-F459FBDDFD3E}"/>
              </a:ext>
            </a:extLst>
          </p:cNvPr>
          <p:cNvCxnSpPr/>
          <p:nvPr/>
        </p:nvCxnSpPr>
        <p:spPr>
          <a:xfrm>
            <a:off x="3722255" y="1385449"/>
            <a:ext cx="0" cy="4793673"/>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6" name="Chart 15">
            <a:extLst>
              <a:ext uri="{FF2B5EF4-FFF2-40B4-BE49-F238E27FC236}">
                <a16:creationId xmlns:a16="http://schemas.microsoft.com/office/drawing/2014/main" id="{9356A3DC-AAE7-4A70-8AAE-38F330119A8E}"/>
              </a:ext>
            </a:extLst>
          </p:cNvPr>
          <p:cNvGraphicFramePr>
            <a:graphicFrameLocks/>
          </p:cNvGraphicFramePr>
          <p:nvPr>
            <p:extLst>
              <p:ext uri="{D42A27DB-BD31-4B8C-83A1-F6EECF244321}">
                <p14:modId xmlns:p14="http://schemas.microsoft.com/office/powerpoint/2010/main" val="4282329729"/>
              </p:ext>
            </p:extLst>
          </p:nvPr>
        </p:nvGraphicFramePr>
        <p:xfrm>
          <a:off x="4654013" y="2040145"/>
          <a:ext cx="7395898" cy="47322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6783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4F9C2-D0C1-4496-952E-ECDCE23FBBF4}"/>
              </a:ext>
            </a:extLst>
          </p:cNvPr>
          <p:cNvSpPr>
            <a:spLocks noGrp="1"/>
          </p:cNvSpPr>
          <p:nvPr>
            <p:ph type="title"/>
          </p:nvPr>
        </p:nvSpPr>
        <p:spPr>
          <a:xfrm>
            <a:off x="3143796" y="85629"/>
            <a:ext cx="8916842" cy="811169"/>
          </a:xfrm>
          <a:noFill/>
        </p:spPr>
        <p:txBody>
          <a:bodyPr>
            <a:noAutofit/>
          </a:bodyPr>
          <a:lstStyle/>
          <a:p>
            <a:pPr algn="r">
              <a:lnSpc>
                <a:spcPct val="100000"/>
              </a:lnSpc>
            </a:pPr>
            <a:r>
              <a:rPr lang="en-CA" sz="3200" dirty="0">
                <a:solidFill>
                  <a:srgbClr val="000050"/>
                </a:solidFill>
              </a:rPr>
              <a:t>Newcomers are helping to renew the workforce</a:t>
            </a:r>
          </a:p>
        </p:txBody>
      </p:sp>
      <p:sp>
        <p:nvSpPr>
          <p:cNvPr id="4" name="Rectangle 3">
            <a:extLst>
              <a:ext uri="{FF2B5EF4-FFF2-40B4-BE49-F238E27FC236}">
                <a16:creationId xmlns:a16="http://schemas.microsoft.com/office/drawing/2014/main" id="{7C7B8AAF-7256-460E-9699-263B242A4405}"/>
              </a:ext>
            </a:extLst>
          </p:cNvPr>
          <p:cNvSpPr/>
          <p:nvPr/>
        </p:nvSpPr>
        <p:spPr>
          <a:xfrm>
            <a:off x="8573765" y="6464594"/>
            <a:ext cx="3991093" cy="307777"/>
          </a:xfrm>
          <a:prstGeom prst="rect">
            <a:avLst/>
          </a:prstGeom>
        </p:spPr>
        <p:txBody>
          <a:bodyPr wrap="none">
            <a:spAutoFit/>
          </a:bodyPr>
          <a:lstStyle/>
          <a:p>
            <a:r>
              <a:rPr lang="en-US" sz="1400" dirty="0">
                <a:solidFill>
                  <a:srgbClr val="000000"/>
                </a:solidFill>
                <a:latin typeface="Arial" panose="020B0604020202020204" pitchFamily="34" charset="0"/>
              </a:rPr>
              <a:t>Source: Statistics Canada Table 14-10-0083-01.</a:t>
            </a:r>
          </a:p>
        </p:txBody>
      </p:sp>
      <p:sp>
        <p:nvSpPr>
          <p:cNvPr id="5" name="Content Placeholder 2">
            <a:extLst>
              <a:ext uri="{FF2B5EF4-FFF2-40B4-BE49-F238E27FC236}">
                <a16:creationId xmlns:a16="http://schemas.microsoft.com/office/drawing/2014/main" id="{BC2BDD74-F05B-40BA-AD8C-8C4F2A5AF5F3}"/>
              </a:ext>
            </a:extLst>
          </p:cNvPr>
          <p:cNvSpPr txBox="1">
            <a:spLocks/>
          </p:cNvSpPr>
          <p:nvPr/>
        </p:nvSpPr>
        <p:spPr>
          <a:xfrm>
            <a:off x="-2" y="1344333"/>
            <a:ext cx="3514945" cy="463115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2400"/>
              </a:spcBef>
              <a:buNone/>
            </a:pPr>
            <a:r>
              <a:rPr lang="en-US" sz="2200" dirty="0">
                <a:latin typeface="Arial" panose="020B0604020202020204" pitchFamily="34" charset="0"/>
              </a:rPr>
              <a:t>Across Canada, immigrants have accounted for all net growth in the workforce since 2014.</a:t>
            </a:r>
          </a:p>
          <a:p>
            <a:pPr marL="0" indent="0">
              <a:lnSpc>
                <a:spcPct val="120000"/>
              </a:lnSpc>
              <a:spcBef>
                <a:spcPts val="2400"/>
              </a:spcBef>
              <a:buNone/>
            </a:pPr>
            <a:r>
              <a:rPr lang="en-US" sz="2200" dirty="0">
                <a:latin typeface="Arial" panose="020B0604020202020204" pitchFamily="34" charset="0"/>
              </a:rPr>
              <a:t>New Brunswick has attracted more, but not enough to offset those born-in-Canada who are leaving the workforce. </a:t>
            </a:r>
          </a:p>
          <a:p>
            <a:pPr lvl="1">
              <a:lnSpc>
                <a:spcPct val="120000"/>
              </a:lnSpc>
              <a:spcBef>
                <a:spcPts val="600"/>
              </a:spcBef>
            </a:pPr>
            <a:endParaRPr lang="en-US" sz="2000" dirty="0">
              <a:latin typeface="Arial" panose="020B0604020202020204" pitchFamily="34" charset="0"/>
            </a:endParaRPr>
          </a:p>
          <a:p>
            <a:pPr>
              <a:lnSpc>
                <a:spcPct val="120000"/>
              </a:lnSpc>
              <a:spcBef>
                <a:spcPts val="2400"/>
              </a:spcBef>
            </a:pPr>
            <a:endParaRPr lang="en-CA" sz="2400" dirty="0">
              <a:latin typeface="Arial" panose="020B0604020202020204" pitchFamily="34" charset="0"/>
            </a:endParaRPr>
          </a:p>
        </p:txBody>
      </p:sp>
      <p:graphicFrame>
        <p:nvGraphicFramePr>
          <p:cNvPr id="6" name="Table 5">
            <a:extLst>
              <a:ext uri="{FF2B5EF4-FFF2-40B4-BE49-F238E27FC236}">
                <a16:creationId xmlns:a16="http://schemas.microsoft.com/office/drawing/2014/main" id="{DCFAD088-838E-44C0-B071-7CB58DCE9E2A}"/>
              </a:ext>
            </a:extLst>
          </p:cNvPr>
          <p:cNvGraphicFramePr>
            <a:graphicFrameLocks noGrp="1"/>
          </p:cNvGraphicFramePr>
          <p:nvPr>
            <p:extLst>
              <p:ext uri="{D42A27DB-BD31-4B8C-83A1-F6EECF244321}">
                <p14:modId xmlns:p14="http://schemas.microsoft.com/office/powerpoint/2010/main" val="1549932824"/>
              </p:ext>
            </p:extLst>
          </p:nvPr>
        </p:nvGraphicFramePr>
        <p:xfrm>
          <a:off x="4343399" y="2608263"/>
          <a:ext cx="7717229" cy="3063706"/>
        </p:xfrm>
        <a:graphic>
          <a:graphicData uri="http://schemas.openxmlformats.org/drawingml/2006/table">
            <a:tbl>
              <a:tblPr>
                <a:tableStyleId>{5C22544A-7EE6-4342-B048-85BDC9FD1C3A}</a:tableStyleId>
              </a:tblPr>
              <a:tblGrid>
                <a:gridCol w="3860075">
                  <a:extLst>
                    <a:ext uri="{9D8B030D-6E8A-4147-A177-3AD203B41FA5}">
                      <a16:colId xmlns:a16="http://schemas.microsoft.com/office/drawing/2014/main" val="3754805284"/>
                    </a:ext>
                  </a:extLst>
                </a:gridCol>
                <a:gridCol w="2151535">
                  <a:extLst>
                    <a:ext uri="{9D8B030D-6E8A-4147-A177-3AD203B41FA5}">
                      <a16:colId xmlns:a16="http://schemas.microsoft.com/office/drawing/2014/main" val="3151121546"/>
                    </a:ext>
                  </a:extLst>
                </a:gridCol>
                <a:gridCol w="1705619">
                  <a:extLst>
                    <a:ext uri="{9D8B030D-6E8A-4147-A177-3AD203B41FA5}">
                      <a16:colId xmlns:a16="http://schemas.microsoft.com/office/drawing/2014/main" val="1996334873"/>
                    </a:ext>
                  </a:extLst>
                </a:gridCol>
              </a:tblGrid>
              <a:tr h="416139">
                <a:tc>
                  <a:txBody>
                    <a:bodyPr/>
                    <a:lstStyle/>
                    <a:p>
                      <a:pPr algn="l" fontAlgn="b"/>
                      <a:r>
                        <a:rPr lang="en-US" sz="2000" b="1" u="none" strike="noStrike" dirty="0">
                          <a:effectLst/>
                          <a:latin typeface="Arial" panose="020B0604020202020204" pitchFamily="34" charset="0"/>
                        </a:rPr>
                        <a:t>In the last five years</a:t>
                      </a:r>
                      <a:endParaRPr lang="en-US" sz="2000" b="1"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r" fontAlgn="b"/>
                      <a:r>
                        <a:rPr lang="en-CA" sz="2000" u="sng" strike="noStrike" dirty="0">
                          <a:effectLst/>
                          <a:latin typeface="Arial" panose="020B0604020202020204" pitchFamily="34" charset="0"/>
                        </a:rPr>
                        <a:t>Born in Canada</a:t>
                      </a:r>
                      <a:endParaRPr lang="en-CA" sz="2000" b="0" i="0" u="sng" strike="noStrike" dirty="0">
                        <a:solidFill>
                          <a:srgbClr val="000000"/>
                        </a:solidFill>
                        <a:effectLst/>
                        <a:latin typeface="Arial" panose="020B0604020202020204" pitchFamily="34" charset="0"/>
                      </a:endParaRPr>
                    </a:p>
                  </a:txBody>
                  <a:tcPr marL="9525" marR="9525" marT="9525" marB="0" anchor="b">
                    <a:noFill/>
                  </a:tcPr>
                </a:tc>
                <a:tc>
                  <a:txBody>
                    <a:bodyPr/>
                    <a:lstStyle/>
                    <a:p>
                      <a:pPr algn="r" fontAlgn="b"/>
                      <a:r>
                        <a:rPr lang="en-CA" sz="2000" u="sng" strike="noStrike" dirty="0">
                          <a:effectLst/>
                          <a:latin typeface="Arial" panose="020B0604020202020204" pitchFamily="34" charset="0"/>
                        </a:rPr>
                        <a:t>Immigrants</a:t>
                      </a:r>
                      <a:endParaRPr lang="en-CA" sz="2000" b="0" i="0" u="sng" strike="noStrike" dirty="0">
                        <a:solidFill>
                          <a:srgbClr val="000000"/>
                        </a:solidFill>
                        <a:effectLst/>
                        <a:latin typeface="Arial" panose="020B0604020202020204" pitchFamily="34" charset="0"/>
                      </a:endParaRPr>
                    </a:p>
                  </a:txBody>
                  <a:tcPr marL="9525" marR="9525" marT="9525" marB="0" anchor="b">
                    <a:noFill/>
                  </a:tcPr>
                </a:tc>
                <a:extLst>
                  <a:ext uri="{0D108BD9-81ED-4DB2-BD59-A6C34878D82A}">
                    <a16:rowId xmlns:a16="http://schemas.microsoft.com/office/drawing/2014/main" val="3136558288"/>
                  </a:ext>
                </a:extLst>
              </a:tr>
              <a:tr h="416139">
                <a:tc>
                  <a:txBody>
                    <a:bodyPr/>
                    <a:lstStyle/>
                    <a:p>
                      <a:pPr algn="l" fontAlgn="b"/>
                      <a:r>
                        <a:rPr lang="en-CA" sz="2000" u="none" strike="noStrike" dirty="0">
                          <a:effectLst/>
                          <a:latin typeface="Arial" panose="020B0604020202020204" pitchFamily="34" charset="0"/>
                        </a:rPr>
                        <a:t>Canada</a:t>
                      </a:r>
                      <a:endParaRPr lang="en-CA" sz="20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r" fontAlgn="b"/>
                      <a:r>
                        <a:rPr lang="en-CA" sz="2000" u="none" strike="noStrike" dirty="0">
                          <a:effectLst/>
                          <a:latin typeface="Arial" panose="020B0604020202020204" pitchFamily="34" charset="0"/>
                        </a:rPr>
                        <a:t>-11,200</a:t>
                      </a:r>
                      <a:endParaRPr lang="en-CA" sz="20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r" fontAlgn="b"/>
                      <a:r>
                        <a:rPr lang="en-CA" sz="2000" u="none" strike="noStrike" dirty="0">
                          <a:effectLst/>
                          <a:latin typeface="Arial" panose="020B0604020202020204" pitchFamily="34" charset="0"/>
                        </a:rPr>
                        <a:t>+943,400</a:t>
                      </a:r>
                      <a:endParaRPr lang="en-CA" sz="2000" b="0" i="0" u="none" strike="noStrike" dirty="0">
                        <a:solidFill>
                          <a:srgbClr val="000000"/>
                        </a:solidFill>
                        <a:effectLst/>
                        <a:latin typeface="Arial" panose="020B0604020202020204" pitchFamily="34" charset="0"/>
                      </a:endParaRPr>
                    </a:p>
                  </a:txBody>
                  <a:tcPr marL="9525" marR="9525" marT="9525" marB="0" anchor="b">
                    <a:noFill/>
                  </a:tcPr>
                </a:tc>
                <a:extLst>
                  <a:ext uri="{0D108BD9-81ED-4DB2-BD59-A6C34878D82A}">
                    <a16:rowId xmlns:a16="http://schemas.microsoft.com/office/drawing/2014/main" val="2469511056"/>
                  </a:ext>
                </a:extLst>
              </a:tr>
              <a:tr h="416139">
                <a:tc>
                  <a:txBody>
                    <a:bodyPr/>
                    <a:lstStyle/>
                    <a:p>
                      <a:pPr algn="l" fontAlgn="b"/>
                      <a:r>
                        <a:rPr lang="en-CA" sz="2000" u="none" strike="noStrike" dirty="0">
                          <a:effectLst/>
                          <a:latin typeface="Arial" panose="020B0604020202020204" pitchFamily="34" charset="0"/>
                        </a:rPr>
                        <a:t>New Brunswick</a:t>
                      </a:r>
                      <a:endParaRPr lang="en-CA" sz="20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r" fontAlgn="b"/>
                      <a:r>
                        <a:rPr lang="en-CA" sz="2000" u="none" strike="noStrike" dirty="0">
                          <a:effectLst/>
                          <a:latin typeface="Arial" panose="020B0604020202020204" pitchFamily="34" charset="0"/>
                        </a:rPr>
                        <a:t>-14,400</a:t>
                      </a:r>
                      <a:endParaRPr lang="en-CA" sz="20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r" fontAlgn="b"/>
                      <a:r>
                        <a:rPr lang="en-CA" sz="2000" u="none" strike="noStrike" dirty="0">
                          <a:effectLst/>
                          <a:latin typeface="Arial" panose="020B0604020202020204" pitchFamily="34" charset="0"/>
                        </a:rPr>
                        <a:t>+4,800</a:t>
                      </a:r>
                      <a:endParaRPr lang="en-CA" sz="2000" b="0" i="0" u="none" strike="noStrike" dirty="0">
                        <a:solidFill>
                          <a:srgbClr val="000000"/>
                        </a:solidFill>
                        <a:effectLst/>
                        <a:latin typeface="Arial" panose="020B0604020202020204" pitchFamily="34" charset="0"/>
                      </a:endParaRPr>
                    </a:p>
                  </a:txBody>
                  <a:tcPr marL="9525" marR="9525" marT="9525" marB="0" anchor="b">
                    <a:noFill/>
                  </a:tcPr>
                </a:tc>
                <a:extLst>
                  <a:ext uri="{0D108BD9-81ED-4DB2-BD59-A6C34878D82A}">
                    <a16:rowId xmlns:a16="http://schemas.microsoft.com/office/drawing/2014/main" val="2275282986"/>
                  </a:ext>
                </a:extLst>
              </a:tr>
              <a:tr h="416139">
                <a:tc>
                  <a:txBody>
                    <a:bodyPr/>
                    <a:lstStyle/>
                    <a:p>
                      <a:pPr algn="l" fontAlgn="b"/>
                      <a:endParaRPr lang="en-CA" sz="2000" b="1"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r" fontAlgn="b"/>
                      <a:endParaRPr lang="en-CA" sz="20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r" fontAlgn="b"/>
                      <a:endParaRPr lang="en-CA" sz="2000" b="0" i="0" u="none" strike="noStrike" dirty="0">
                        <a:solidFill>
                          <a:srgbClr val="000000"/>
                        </a:solidFill>
                        <a:effectLst/>
                        <a:latin typeface="Arial" panose="020B0604020202020204" pitchFamily="34" charset="0"/>
                      </a:endParaRPr>
                    </a:p>
                  </a:txBody>
                  <a:tcPr marL="9525" marR="9525" marT="9525" marB="0" anchor="b">
                    <a:noFill/>
                  </a:tcPr>
                </a:tc>
                <a:extLst>
                  <a:ext uri="{0D108BD9-81ED-4DB2-BD59-A6C34878D82A}">
                    <a16:rowId xmlns:a16="http://schemas.microsoft.com/office/drawing/2014/main" val="2357972230"/>
                  </a:ext>
                </a:extLst>
              </a:tr>
              <a:tr h="416139">
                <a:tc>
                  <a:txBody>
                    <a:bodyPr/>
                    <a:lstStyle/>
                    <a:p>
                      <a:pPr algn="l" fontAlgn="b"/>
                      <a:r>
                        <a:rPr lang="en-US" sz="2000" b="1" u="none" strike="noStrike" dirty="0">
                          <a:effectLst/>
                          <a:latin typeface="Arial" panose="020B0604020202020204" pitchFamily="34" charset="0"/>
                        </a:rPr>
                        <a:t>Since the Great Recession (2009)</a:t>
                      </a:r>
                      <a:endParaRPr lang="en-US" sz="2000" b="1"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r" fontAlgn="b"/>
                      <a:r>
                        <a:rPr lang="en-CA" sz="2000" u="sng" strike="noStrike" dirty="0">
                          <a:effectLst/>
                          <a:latin typeface="Arial" panose="020B0604020202020204" pitchFamily="34" charset="0"/>
                        </a:rPr>
                        <a:t>Born in Canada</a:t>
                      </a:r>
                      <a:endParaRPr lang="en-CA" sz="2000" b="0" i="0" u="sng" strike="noStrike" dirty="0">
                        <a:solidFill>
                          <a:srgbClr val="000000"/>
                        </a:solidFill>
                        <a:effectLst/>
                        <a:latin typeface="Arial" panose="020B0604020202020204" pitchFamily="34" charset="0"/>
                      </a:endParaRPr>
                    </a:p>
                  </a:txBody>
                  <a:tcPr marL="9525" marR="9525" marT="9525" marB="0" anchor="b">
                    <a:noFill/>
                  </a:tcPr>
                </a:tc>
                <a:tc>
                  <a:txBody>
                    <a:bodyPr/>
                    <a:lstStyle/>
                    <a:p>
                      <a:pPr algn="r" fontAlgn="b"/>
                      <a:r>
                        <a:rPr lang="en-CA" sz="2000" u="sng" strike="noStrike" dirty="0">
                          <a:effectLst/>
                          <a:latin typeface="Arial" panose="020B0604020202020204" pitchFamily="34" charset="0"/>
                        </a:rPr>
                        <a:t>Immigrants</a:t>
                      </a:r>
                      <a:endParaRPr lang="en-CA" sz="2000" b="0" i="0" u="sng" strike="noStrike" dirty="0">
                        <a:solidFill>
                          <a:srgbClr val="000000"/>
                        </a:solidFill>
                        <a:effectLst/>
                        <a:latin typeface="Arial" panose="020B0604020202020204" pitchFamily="34" charset="0"/>
                      </a:endParaRPr>
                    </a:p>
                  </a:txBody>
                  <a:tcPr marL="9525" marR="9525" marT="9525" marB="0" anchor="b">
                    <a:noFill/>
                  </a:tcPr>
                </a:tc>
                <a:extLst>
                  <a:ext uri="{0D108BD9-81ED-4DB2-BD59-A6C34878D82A}">
                    <a16:rowId xmlns:a16="http://schemas.microsoft.com/office/drawing/2014/main" val="4167884523"/>
                  </a:ext>
                </a:extLst>
              </a:tr>
              <a:tr h="416139">
                <a:tc>
                  <a:txBody>
                    <a:bodyPr/>
                    <a:lstStyle/>
                    <a:p>
                      <a:pPr algn="l" fontAlgn="b"/>
                      <a:r>
                        <a:rPr lang="en-CA" sz="2000" u="none" strike="noStrike" dirty="0">
                          <a:effectLst/>
                          <a:latin typeface="Arial" panose="020B0604020202020204" pitchFamily="34" charset="0"/>
                        </a:rPr>
                        <a:t>Canada</a:t>
                      </a:r>
                      <a:endParaRPr lang="en-CA" sz="20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r" fontAlgn="b"/>
                      <a:r>
                        <a:rPr lang="en-CA" sz="2000" u="none" strike="noStrike" dirty="0">
                          <a:effectLst/>
                          <a:latin typeface="Arial" panose="020B0604020202020204" pitchFamily="34" charset="0"/>
                        </a:rPr>
                        <a:t>+263,900</a:t>
                      </a:r>
                      <a:endParaRPr lang="en-CA" sz="20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r" fontAlgn="b"/>
                      <a:r>
                        <a:rPr lang="en-CA" sz="2000" u="none" strike="noStrike" dirty="0">
                          <a:effectLst/>
                          <a:latin typeface="Arial" panose="020B0604020202020204" pitchFamily="34" charset="0"/>
                        </a:rPr>
                        <a:t>+1,441,600</a:t>
                      </a:r>
                      <a:endParaRPr lang="en-CA" sz="2000" b="0" i="0" u="none" strike="noStrike" dirty="0">
                        <a:solidFill>
                          <a:srgbClr val="000000"/>
                        </a:solidFill>
                        <a:effectLst/>
                        <a:latin typeface="Arial" panose="020B0604020202020204" pitchFamily="34" charset="0"/>
                      </a:endParaRPr>
                    </a:p>
                  </a:txBody>
                  <a:tcPr marL="9525" marR="9525" marT="9525" marB="0" anchor="b">
                    <a:noFill/>
                  </a:tcPr>
                </a:tc>
                <a:extLst>
                  <a:ext uri="{0D108BD9-81ED-4DB2-BD59-A6C34878D82A}">
                    <a16:rowId xmlns:a16="http://schemas.microsoft.com/office/drawing/2014/main" val="1705508868"/>
                  </a:ext>
                </a:extLst>
              </a:tr>
              <a:tr h="363886">
                <a:tc>
                  <a:txBody>
                    <a:bodyPr/>
                    <a:lstStyle/>
                    <a:p>
                      <a:pPr algn="l" fontAlgn="b"/>
                      <a:r>
                        <a:rPr lang="en-CA" sz="2000" u="none" strike="noStrike" dirty="0">
                          <a:effectLst/>
                          <a:latin typeface="Arial" panose="020B0604020202020204" pitchFamily="34" charset="0"/>
                        </a:rPr>
                        <a:t>New Brunswick</a:t>
                      </a:r>
                      <a:endParaRPr lang="en-CA" sz="20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r" fontAlgn="b"/>
                      <a:r>
                        <a:rPr lang="en-CA" sz="2000" u="none" strike="noStrike" dirty="0">
                          <a:effectLst/>
                          <a:latin typeface="Arial" panose="020B0604020202020204" pitchFamily="34" charset="0"/>
                        </a:rPr>
                        <a:t>-18, 200</a:t>
                      </a:r>
                      <a:endParaRPr lang="en-CA" sz="20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r" fontAlgn="b"/>
                      <a:r>
                        <a:rPr lang="en-CA" sz="2000" u="none" strike="noStrike" dirty="0">
                          <a:effectLst/>
                          <a:latin typeface="Arial" panose="020B0604020202020204" pitchFamily="34" charset="0"/>
                        </a:rPr>
                        <a:t>+8,900</a:t>
                      </a:r>
                      <a:endParaRPr lang="en-CA" sz="2000" b="0" i="0" u="none" strike="noStrike" dirty="0">
                        <a:solidFill>
                          <a:srgbClr val="000000"/>
                        </a:solidFill>
                        <a:effectLst/>
                        <a:latin typeface="Arial" panose="020B0604020202020204" pitchFamily="34" charset="0"/>
                      </a:endParaRPr>
                    </a:p>
                  </a:txBody>
                  <a:tcPr marL="9525" marR="9525" marT="9525" marB="0" anchor="b">
                    <a:noFill/>
                  </a:tcPr>
                </a:tc>
                <a:extLst>
                  <a:ext uri="{0D108BD9-81ED-4DB2-BD59-A6C34878D82A}">
                    <a16:rowId xmlns:a16="http://schemas.microsoft.com/office/drawing/2014/main" val="2796272703"/>
                  </a:ext>
                </a:extLst>
              </a:tr>
            </a:tbl>
          </a:graphicData>
        </a:graphic>
      </p:graphicFrame>
      <p:cxnSp>
        <p:nvCxnSpPr>
          <p:cNvPr id="7" name="Straight Connector 6">
            <a:extLst>
              <a:ext uri="{FF2B5EF4-FFF2-40B4-BE49-F238E27FC236}">
                <a16:creationId xmlns:a16="http://schemas.microsoft.com/office/drawing/2014/main" id="{717B6545-38A1-4CB0-8FC8-2A53325BF37B}"/>
              </a:ext>
            </a:extLst>
          </p:cNvPr>
          <p:cNvCxnSpPr/>
          <p:nvPr/>
        </p:nvCxnSpPr>
        <p:spPr>
          <a:xfrm>
            <a:off x="3722255" y="1385449"/>
            <a:ext cx="0" cy="4793673"/>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25162C7-02A7-4C27-9FA1-61275A7D04ED}"/>
              </a:ext>
            </a:extLst>
          </p:cNvPr>
          <p:cNvSpPr txBox="1"/>
          <p:nvPr/>
        </p:nvSpPr>
        <p:spPr>
          <a:xfrm>
            <a:off x="4504064" y="1650231"/>
            <a:ext cx="7395897" cy="461665"/>
          </a:xfrm>
          <a:prstGeom prst="rect">
            <a:avLst/>
          </a:prstGeom>
          <a:noFill/>
        </p:spPr>
        <p:txBody>
          <a:bodyPr wrap="square" rtlCol="0">
            <a:spAutoFit/>
          </a:bodyPr>
          <a:lstStyle/>
          <a:p>
            <a:pPr algn="ctr"/>
            <a:r>
              <a:rPr lang="en-CA" sz="2400" dirty="0">
                <a:latin typeface="Arial" panose="020B0604020202020204" pitchFamily="34" charset="0"/>
              </a:rPr>
              <a:t>Growth in the workforce by timeframe</a:t>
            </a:r>
          </a:p>
        </p:txBody>
      </p:sp>
    </p:spTree>
    <p:extLst>
      <p:ext uri="{BB962C8B-B14F-4D97-AF65-F5344CB8AC3E}">
        <p14:creationId xmlns:p14="http://schemas.microsoft.com/office/powerpoint/2010/main" val="683183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68AF9-F028-47E8-876E-BF3563726E7E}"/>
              </a:ext>
            </a:extLst>
          </p:cNvPr>
          <p:cNvSpPr>
            <a:spLocks noGrp="1"/>
          </p:cNvSpPr>
          <p:nvPr>
            <p:ph type="title"/>
          </p:nvPr>
        </p:nvSpPr>
        <p:spPr>
          <a:xfrm>
            <a:off x="3117676" y="85629"/>
            <a:ext cx="8942962" cy="811169"/>
          </a:xfrm>
          <a:noFill/>
        </p:spPr>
        <p:txBody>
          <a:bodyPr>
            <a:noAutofit/>
          </a:bodyPr>
          <a:lstStyle/>
          <a:p>
            <a:pPr algn="r">
              <a:lnSpc>
                <a:spcPct val="100000"/>
              </a:lnSpc>
            </a:pPr>
            <a:r>
              <a:rPr lang="en-CA" sz="3200" dirty="0">
                <a:solidFill>
                  <a:srgbClr val="000050"/>
                </a:solidFill>
              </a:rPr>
              <a:t>Don’t forget about temporary foreign workers</a:t>
            </a:r>
          </a:p>
        </p:txBody>
      </p:sp>
      <p:sp>
        <p:nvSpPr>
          <p:cNvPr id="4" name="Rectangle 3">
            <a:extLst>
              <a:ext uri="{FF2B5EF4-FFF2-40B4-BE49-F238E27FC236}">
                <a16:creationId xmlns:a16="http://schemas.microsoft.com/office/drawing/2014/main" id="{3B1DF284-F68F-40EF-B766-5338F2770282}"/>
              </a:ext>
            </a:extLst>
          </p:cNvPr>
          <p:cNvSpPr/>
          <p:nvPr/>
        </p:nvSpPr>
        <p:spPr>
          <a:xfrm>
            <a:off x="8573765" y="6464594"/>
            <a:ext cx="3991093" cy="307777"/>
          </a:xfrm>
          <a:prstGeom prst="rect">
            <a:avLst/>
          </a:prstGeom>
        </p:spPr>
        <p:txBody>
          <a:bodyPr wrap="none">
            <a:spAutoFit/>
          </a:bodyPr>
          <a:lstStyle/>
          <a:p>
            <a:r>
              <a:rPr lang="en-US" sz="1400" dirty="0">
                <a:solidFill>
                  <a:srgbClr val="000000"/>
                </a:solidFill>
                <a:latin typeface="Arial" panose="020B0604020202020204" pitchFamily="34" charset="0"/>
              </a:rPr>
              <a:t>Source: Statistics Canada Table 14-10-0083-01.</a:t>
            </a:r>
          </a:p>
        </p:txBody>
      </p:sp>
      <p:sp>
        <p:nvSpPr>
          <p:cNvPr id="5" name="Content Placeholder 2">
            <a:extLst>
              <a:ext uri="{FF2B5EF4-FFF2-40B4-BE49-F238E27FC236}">
                <a16:creationId xmlns:a16="http://schemas.microsoft.com/office/drawing/2014/main" id="{B6D1723A-E648-41A9-A2E9-0D6594CE4606}"/>
              </a:ext>
            </a:extLst>
          </p:cNvPr>
          <p:cNvSpPr txBox="1">
            <a:spLocks/>
          </p:cNvSpPr>
          <p:nvPr/>
        </p:nvSpPr>
        <p:spPr>
          <a:xfrm>
            <a:off x="-2" y="2011679"/>
            <a:ext cx="5077097" cy="396381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2400"/>
              </a:spcBef>
              <a:buNone/>
            </a:pPr>
            <a:r>
              <a:rPr lang="en-US" sz="2200" dirty="0">
                <a:latin typeface="Arial" panose="020B0604020202020204" pitchFamily="34" charset="0"/>
              </a:rPr>
              <a:t>While New Brunswick does not attract as many foreign workers as most other provinces, the number of non-permanents residents is up significantly in recent years.</a:t>
            </a:r>
            <a:endParaRPr lang="en-US" sz="2000" dirty="0">
              <a:latin typeface="Arial" panose="020B0604020202020204" pitchFamily="34" charset="0"/>
            </a:endParaRPr>
          </a:p>
          <a:p>
            <a:pPr>
              <a:lnSpc>
                <a:spcPct val="120000"/>
              </a:lnSpc>
              <a:spcBef>
                <a:spcPts val="2400"/>
              </a:spcBef>
            </a:pPr>
            <a:endParaRPr lang="en-CA" sz="2400" dirty="0">
              <a:latin typeface="Arial" panose="020B0604020202020204" pitchFamily="34" charset="0"/>
            </a:endParaRPr>
          </a:p>
        </p:txBody>
      </p:sp>
      <p:cxnSp>
        <p:nvCxnSpPr>
          <p:cNvPr id="6" name="Straight Connector 5">
            <a:extLst>
              <a:ext uri="{FF2B5EF4-FFF2-40B4-BE49-F238E27FC236}">
                <a16:creationId xmlns:a16="http://schemas.microsoft.com/office/drawing/2014/main" id="{7AE9D8C4-A2F7-4483-823B-9F296D060EF8}"/>
              </a:ext>
            </a:extLst>
          </p:cNvPr>
          <p:cNvCxnSpPr/>
          <p:nvPr/>
        </p:nvCxnSpPr>
        <p:spPr>
          <a:xfrm>
            <a:off x="5446552" y="1518197"/>
            <a:ext cx="0" cy="4793673"/>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A5D99E0-9574-4E7E-AC2C-0F96C5B5F288}"/>
              </a:ext>
            </a:extLst>
          </p:cNvPr>
          <p:cNvSpPr txBox="1"/>
          <p:nvPr/>
        </p:nvSpPr>
        <p:spPr>
          <a:xfrm>
            <a:off x="6270172" y="1467789"/>
            <a:ext cx="3213464" cy="1569660"/>
          </a:xfrm>
          <a:prstGeom prst="rect">
            <a:avLst/>
          </a:prstGeom>
          <a:noFill/>
        </p:spPr>
        <p:txBody>
          <a:bodyPr wrap="square" rtlCol="0">
            <a:spAutoFit/>
          </a:bodyPr>
          <a:lstStyle/>
          <a:p>
            <a:r>
              <a:rPr lang="en-CA" sz="2400" dirty="0">
                <a:latin typeface="Arial" panose="020B0604020202020204" pitchFamily="34" charset="0"/>
              </a:rPr>
              <a:t>Average annual net non-permanent residents, New Brunswick</a:t>
            </a:r>
          </a:p>
        </p:txBody>
      </p:sp>
      <p:graphicFrame>
        <p:nvGraphicFramePr>
          <p:cNvPr id="8" name="Chart 7">
            <a:extLst>
              <a:ext uri="{FF2B5EF4-FFF2-40B4-BE49-F238E27FC236}">
                <a16:creationId xmlns:a16="http://schemas.microsoft.com/office/drawing/2014/main" id="{2A03C8D3-3EBE-4C86-BFD7-87C240F7C51D}"/>
              </a:ext>
            </a:extLst>
          </p:cNvPr>
          <p:cNvGraphicFramePr>
            <a:graphicFrameLocks/>
          </p:cNvGraphicFramePr>
          <p:nvPr>
            <p:extLst>
              <p:ext uri="{D42A27DB-BD31-4B8C-83A1-F6EECF244321}">
                <p14:modId xmlns:p14="http://schemas.microsoft.com/office/powerpoint/2010/main" val="2292825254"/>
              </p:ext>
            </p:extLst>
          </p:nvPr>
        </p:nvGraphicFramePr>
        <p:xfrm>
          <a:off x="7488637" y="1467789"/>
          <a:ext cx="4572000" cy="47936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94770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23592-FAB9-8940-B97D-7355CAB644FF}"/>
              </a:ext>
            </a:extLst>
          </p:cNvPr>
          <p:cNvSpPr>
            <a:spLocks noGrp="1"/>
          </p:cNvSpPr>
          <p:nvPr>
            <p:ph type="title"/>
          </p:nvPr>
        </p:nvSpPr>
        <p:spPr>
          <a:xfrm>
            <a:off x="726988" y="1184031"/>
            <a:ext cx="10764795" cy="1325563"/>
          </a:xfrm>
        </p:spPr>
        <p:txBody>
          <a:bodyPr/>
          <a:lstStyle/>
          <a:p>
            <a:r>
              <a:rPr lang="en-US" dirty="0"/>
              <a:t>The context, circa summer 2020</a:t>
            </a:r>
            <a:endParaRPr lang="en-CO" dirty="0"/>
          </a:p>
        </p:txBody>
      </p:sp>
      <p:sp>
        <p:nvSpPr>
          <p:cNvPr id="3" name="Text Placeholder 2">
            <a:extLst>
              <a:ext uri="{FF2B5EF4-FFF2-40B4-BE49-F238E27FC236}">
                <a16:creationId xmlns:a16="http://schemas.microsoft.com/office/drawing/2014/main" id="{9593DFDC-81A4-B042-9471-0CDD7DD37080}"/>
              </a:ext>
            </a:extLst>
          </p:cNvPr>
          <p:cNvSpPr>
            <a:spLocks noGrp="1"/>
          </p:cNvSpPr>
          <p:nvPr>
            <p:ph type="body" sz="quarter" idx="10"/>
          </p:nvPr>
        </p:nvSpPr>
        <p:spPr>
          <a:xfrm>
            <a:off x="727074" y="2539738"/>
            <a:ext cx="11464925" cy="3895896"/>
          </a:xfrm>
        </p:spPr>
        <p:txBody>
          <a:bodyPr>
            <a:noAutofit/>
          </a:bodyPr>
          <a:lstStyle/>
          <a:p>
            <a:pPr>
              <a:lnSpc>
                <a:spcPct val="100000"/>
              </a:lnSpc>
              <a:spcBef>
                <a:spcPts val="1800"/>
              </a:spcBef>
            </a:pPr>
            <a:r>
              <a:rPr lang="en-US" sz="2200" dirty="0">
                <a:solidFill>
                  <a:schemeClr val="tx1"/>
                </a:solidFill>
              </a:rPr>
              <a:t>Immigration, temporary workers and international student numbers are in steep decline.</a:t>
            </a:r>
          </a:p>
          <a:p>
            <a:pPr>
              <a:lnSpc>
                <a:spcPct val="100000"/>
              </a:lnSpc>
              <a:spcBef>
                <a:spcPts val="1800"/>
              </a:spcBef>
            </a:pPr>
            <a:r>
              <a:rPr lang="en-US" sz="2200" dirty="0">
                <a:solidFill>
                  <a:schemeClr val="tx1"/>
                </a:solidFill>
              </a:rPr>
              <a:t>There is considerable support locally and provincially to get back to a growing population of immigrants and international students as soon as possible.</a:t>
            </a:r>
          </a:p>
          <a:p>
            <a:pPr>
              <a:lnSpc>
                <a:spcPct val="100000"/>
              </a:lnSpc>
              <a:spcBef>
                <a:spcPts val="1800"/>
              </a:spcBef>
            </a:pPr>
            <a:r>
              <a:rPr lang="en-US" sz="2200" dirty="0">
                <a:solidFill>
                  <a:schemeClr val="tx1"/>
                </a:solidFill>
              </a:rPr>
              <a:t>The fundamental demographic situation in the province has not changed. </a:t>
            </a:r>
          </a:p>
          <a:p>
            <a:pPr>
              <a:lnSpc>
                <a:spcPct val="100000"/>
              </a:lnSpc>
              <a:spcBef>
                <a:spcPts val="1800"/>
              </a:spcBef>
            </a:pPr>
            <a:r>
              <a:rPr lang="en-US" sz="2200" dirty="0">
                <a:solidFill>
                  <a:schemeClr val="tx1"/>
                </a:solidFill>
              </a:rPr>
              <a:t>Public support is strong for attracting immigrants into vacant jobs.</a:t>
            </a:r>
          </a:p>
          <a:p>
            <a:pPr>
              <a:lnSpc>
                <a:spcPct val="100000"/>
              </a:lnSpc>
              <a:spcBef>
                <a:spcPts val="1800"/>
              </a:spcBef>
            </a:pPr>
            <a:r>
              <a:rPr lang="en-US" sz="2200" dirty="0">
                <a:solidFill>
                  <a:schemeClr val="tx1"/>
                </a:solidFill>
              </a:rPr>
              <a:t>The virus will have a substantial impact on immigrant and international student flows in the next few years. </a:t>
            </a:r>
          </a:p>
        </p:txBody>
      </p:sp>
    </p:spTree>
    <p:extLst>
      <p:ext uri="{BB962C8B-B14F-4D97-AF65-F5344CB8AC3E}">
        <p14:creationId xmlns:p14="http://schemas.microsoft.com/office/powerpoint/2010/main" val="4076847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56E63E44-9045-E640-955B-08A6F5AC05B3}"/>
              </a:ext>
            </a:extLst>
          </p:cNvPr>
          <p:cNvSpPr txBox="1">
            <a:spLocks/>
          </p:cNvSpPr>
          <p:nvPr/>
        </p:nvSpPr>
        <p:spPr>
          <a:xfrm>
            <a:off x="851452" y="3061250"/>
            <a:ext cx="10485783" cy="1449790"/>
          </a:xfrm>
          <a:prstGeom prst="rect">
            <a:avLst/>
          </a:prstGeom>
        </p:spPr>
        <p:txBody>
          <a:bodyPr vert="horz" lIns="91440" tIns="45720" rIns="91440" bIns="45720" rtlCol="0" anchor="b">
            <a:normAutofit lnSpcReduction="10000"/>
          </a:bodyPr>
          <a:lstStyle>
            <a:lvl1pPr algn="l" defTabSz="914400" rtl="0" eaLnBrk="1" latinLnBrk="0" hangingPunct="1">
              <a:lnSpc>
                <a:spcPct val="90000"/>
              </a:lnSpc>
              <a:spcBef>
                <a:spcPct val="0"/>
              </a:spcBef>
              <a:buNone/>
              <a:defRPr sz="5000" kern="1200">
                <a:solidFill>
                  <a:schemeClr val="bg1"/>
                </a:solidFill>
                <a:latin typeface="Arial" panose="020B0604020202020204" pitchFamily="34" charset="0"/>
                <a:ea typeface="+mj-ea"/>
                <a:cs typeface="Arial" panose="020B0604020202020204" pitchFamily="34" charset="0"/>
              </a:defRPr>
            </a:lvl1pPr>
          </a:lstStyle>
          <a:p>
            <a:r>
              <a:rPr lang="en-US" dirty="0"/>
              <a:t>Older New Brunswickers and workforce participation</a:t>
            </a:r>
            <a:endParaRPr lang="en-CO" dirty="0"/>
          </a:p>
        </p:txBody>
      </p:sp>
    </p:spTree>
    <p:extLst>
      <p:ext uri="{BB962C8B-B14F-4D97-AF65-F5344CB8AC3E}">
        <p14:creationId xmlns:p14="http://schemas.microsoft.com/office/powerpoint/2010/main" val="1007549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1AC5CDAD-EA5F-4AB6-A28B-8F588335849C}"/>
              </a:ext>
            </a:extLst>
          </p:cNvPr>
          <p:cNvSpPr>
            <a:spLocks noGrp="1"/>
          </p:cNvSpPr>
          <p:nvPr>
            <p:ph type="title"/>
          </p:nvPr>
        </p:nvSpPr>
        <p:spPr>
          <a:xfrm>
            <a:off x="3514948" y="85629"/>
            <a:ext cx="8545689" cy="811169"/>
          </a:xfrm>
          <a:noFill/>
        </p:spPr>
        <p:txBody>
          <a:bodyPr>
            <a:noAutofit/>
          </a:bodyPr>
          <a:lstStyle/>
          <a:p>
            <a:pPr algn="r">
              <a:lnSpc>
                <a:spcPct val="100000"/>
              </a:lnSpc>
            </a:pPr>
            <a:r>
              <a:rPr lang="en-CA" sz="3600" dirty="0">
                <a:solidFill>
                  <a:srgbClr val="000050"/>
                </a:solidFill>
              </a:rPr>
              <a:t>What about the 60+ workforce?</a:t>
            </a:r>
          </a:p>
        </p:txBody>
      </p:sp>
      <p:sp>
        <p:nvSpPr>
          <p:cNvPr id="12" name="Rectangle 11">
            <a:extLst>
              <a:ext uri="{FF2B5EF4-FFF2-40B4-BE49-F238E27FC236}">
                <a16:creationId xmlns:a16="http://schemas.microsoft.com/office/drawing/2014/main" id="{E7E2BBAC-3F1C-4DDC-9829-DEC54BED71C2}"/>
              </a:ext>
            </a:extLst>
          </p:cNvPr>
          <p:cNvSpPr/>
          <p:nvPr/>
        </p:nvSpPr>
        <p:spPr>
          <a:xfrm>
            <a:off x="8200907" y="6550223"/>
            <a:ext cx="3991093" cy="307777"/>
          </a:xfrm>
          <a:prstGeom prst="rect">
            <a:avLst/>
          </a:prstGeom>
        </p:spPr>
        <p:txBody>
          <a:bodyPr wrap="none">
            <a:spAutoFit/>
          </a:bodyPr>
          <a:lstStyle/>
          <a:p>
            <a:r>
              <a:rPr lang="en-US" sz="1400" dirty="0">
                <a:solidFill>
                  <a:srgbClr val="000000"/>
                </a:solidFill>
                <a:latin typeface="Arial" panose="020B0604020202020204" pitchFamily="34" charset="0"/>
              </a:rPr>
              <a:t>Source: Statistics Canada Table 14-10-0327-01.</a:t>
            </a:r>
          </a:p>
        </p:txBody>
      </p:sp>
      <p:sp>
        <p:nvSpPr>
          <p:cNvPr id="13" name="Content Placeholder 2">
            <a:extLst>
              <a:ext uri="{FF2B5EF4-FFF2-40B4-BE49-F238E27FC236}">
                <a16:creationId xmlns:a16="http://schemas.microsoft.com/office/drawing/2014/main" id="{6AE6C7B4-1C6D-4908-ADE4-423EE486CA32}"/>
              </a:ext>
            </a:extLst>
          </p:cNvPr>
          <p:cNvSpPr txBox="1">
            <a:spLocks/>
          </p:cNvSpPr>
          <p:nvPr/>
        </p:nvSpPr>
        <p:spPr>
          <a:xfrm>
            <a:off x="0" y="1837508"/>
            <a:ext cx="5077097" cy="396381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2400"/>
              </a:spcBef>
              <a:buNone/>
            </a:pPr>
            <a:r>
              <a:rPr lang="en-US" sz="2200" dirty="0">
                <a:latin typeface="Arial" panose="020B0604020202020204" pitchFamily="34" charset="0"/>
              </a:rPr>
              <a:t>The number of New Brunswickers 60 and older staying the workforce has been increasing but is still well below the national average.  </a:t>
            </a:r>
          </a:p>
          <a:p>
            <a:pPr marL="0" indent="0">
              <a:lnSpc>
                <a:spcPct val="120000"/>
              </a:lnSpc>
              <a:spcBef>
                <a:spcPts val="2400"/>
              </a:spcBef>
              <a:buNone/>
            </a:pPr>
            <a:r>
              <a:rPr lang="en-US" sz="2200" dirty="0">
                <a:latin typeface="Arial" panose="020B0604020202020204" pitchFamily="34" charset="0"/>
              </a:rPr>
              <a:t>At the national average, would boost NB workforce by more than 20,000.</a:t>
            </a:r>
          </a:p>
          <a:p>
            <a:pPr marL="0" indent="0">
              <a:lnSpc>
                <a:spcPct val="120000"/>
              </a:lnSpc>
              <a:spcBef>
                <a:spcPts val="2400"/>
              </a:spcBef>
              <a:buNone/>
            </a:pPr>
            <a:r>
              <a:rPr lang="en-US" sz="2200" dirty="0">
                <a:latin typeface="Arial" panose="020B0604020202020204" pitchFamily="34" charset="0"/>
              </a:rPr>
              <a:t>Will Covid-19 harm this vital segment of the workforce?</a:t>
            </a:r>
            <a:endParaRPr lang="en-US" sz="2000" dirty="0">
              <a:latin typeface="Arial" panose="020B0604020202020204" pitchFamily="34" charset="0"/>
            </a:endParaRPr>
          </a:p>
          <a:p>
            <a:pPr>
              <a:lnSpc>
                <a:spcPct val="120000"/>
              </a:lnSpc>
              <a:spcBef>
                <a:spcPts val="2400"/>
              </a:spcBef>
            </a:pPr>
            <a:endParaRPr lang="en-CA" sz="2400" dirty="0">
              <a:latin typeface="Arial" panose="020B0604020202020204" pitchFamily="34" charset="0"/>
            </a:endParaRPr>
          </a:p>
        </p:txBody>
      </p:sp>
      <p:cxnSp>
        <p:nvCxnSpPr>
          <p:cNvPr id="14" name="Straight Connector 13">
            <a:extLst>
              <a:ext uri="{FF2B5EF4-FFF2-40B4-BE49-F238E27FC236}">
                <a16:creationId xmlns:a16="http://schemas.microsoft.com/office/drawing/2014/main" id="{193EF391-1C94-4C48-9106-0CE4F440A3E6}"/>
              </a:ext>
            </a:extLst>
          </p:cNvPr>
          <p:cNvCxnSpPr/>
          <p:nvPr/>
        </p:nvCxnSpPr>
        <p:spPr>
          <a:xfrm>
            <a:off x="5446552" y="1518197"/>
            <a:ext cx="0" cy="4793673"/>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940E29C-D7C4-4BB6-934F-BA638E68ACF1}"/>
              </a:ext>
            </a:extLst>
          </p:cNvPr>
          <p:cNvSpPr txBox="1"/>
          <p:nvPr/>
        </p:nvSpPr>
        <p:spPr>
          <a:xfrm>
            <a:off x="5768989" y="1467789"/>
            <a:ext cx="6118211" cy="830997"/>
          </a:xfrm>
          <a:prstGeom prst="rect">
            <a:avLst/>
          </a:prstGeom>
          <a:noFill/>
        </p:spPr>
        <p:txBody>
          <a:bodyPr wrap="square" rtlCol="0">
            <a:spAutoFit/>
          </a:bodyPr>
          <a:lstStyle/>
          <a:p>
            <a:r>
              <a:rPr lang="en-CA" sz="2400" b="1" dirty="0">
                <a:latin typeface="Arial" panose="020B0604020202020204" pitchFamily="34" charset="0"/>
              </a:rPr>
              <a:t>Employment rate, New Brunswick</a:t>
            </a:r>
          </a:p>
          <a:p>
            <a:r>
              <a:rPr lang="en-CA" sz="2400" b="1" dirty="0">
                <a:latin typeface="Arial" panose="020B0604020202020204" pitchFamily="34" charset="0"/>
              </a:rPr>
              <a:t>% of the 60+ population</a:t>
            </a:r>
          </a:p>
        </p:txBody>
      </p:sp>
      <p:graphicFrame>
        <p:nvGraphicFramePr>
          <p:cNvPr id="16" name="Chart 15">
            <a:extLst>
              <a:ext uri="{FF2B5EF4-FFF2-40B4-BE49-F238E27FC236}">
                <a16:creationId xmlns:a16="http://schemas.microsoft.com/office/drawing/2014/main" id="{24D5DF83-CD3C-46AF-8C2B-E8F3E8DCB4BA}"/>
              </a:ext>
            </a:extLst>
          </p:cNvPr>
          <p:cNvGraphicFramePr>
            <a:graphicFrameLocks/>
          </p:cNvGraphicFramePr>
          <p:nvPr>
            <p:extLst>
              <p:ext uri="{D42A27DB-BD31-4B8C-83A1-F6EECF244321}">
                <p14:modId xmlns:p14="http://schemas.microsoft.com/office/powerpoint/2010/main" val="1835618417"/>
              </p:ext>
            </p:extLst>
          </p:nvPr>
        </p:nvGraphicFramePr>
        <p:xfrm>
          <a:off x="5816009" y="2444033"/>
          <a:ext cx="6244617" cy="37825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9023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68213C2-FF5D-1D44-A540-878099DF289D}"/>
              </a:ext>
            </a:extLst>
          </p:cNvPr>
          <p:cNvSpPr txBox="1">
            <a:spLocks/>
          </p:cNvSpPr>
          <p:nvPr/>
        </p:nvSpPr>
        <p:spPr>
          <a:xfrm>
            <a:off x="851452" y="3061251"/>
            <a:ext cx="10485783" cy="111463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000" kern="1200">
                <a:solidFill>
                  <a:schemeClr val="bg1"/>
                </a:solidFill>
                <a:latin typeface="Arial" panose="020B0604020202020204" pitchFamily="34" charset="0"/>
                <a:ea typeface="+mj-ea"/>
                <a:cs typeface="Arial" panose="020B0604020202020204" pitchFamily="34" charset="0"/>
              </a:defRPr>
            </a:lvl1pPr>
          </a:lstStyle>
          <a:p>
            <a:r>
              <a:rPr lang="en-US" dirty="0"/>
              <a:t>Panel Discussion</a:t>
            </a:r>
            <a:endParaRPr lang="en-CO" dirty="0"/>
          </a:p>
        </p:txBody>
      </p:sp>
    </p:spTree>
    <p:extLst>
      <p:ext uri="{BB962C8B-B14F-4D97-AF65-F5344CB8AC3E}">
        <p14:creationId xmlns:p14="http://schemas.microsoft.com/office/powerpoint/2010/main" val="1637190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56E63E44-9045-E640-955B-08A6F5AC05B3}"/>
              </a:ext>
            </a:extLst>
          </p:cNvPr>
          <p:cNvSpPr txBox="1">
            <a:spLocks/>
          </p:cNvSpPr>
          <p:nvPr/>
        </p:nvSpPr>
        <p:spPr>
          <a:xfrm>
            <a:off x="851452" y="3061250"/>
            <a:ext cx="10485783" cy="1841676"/>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sz="5000" kern="1200">
                <a:solidFill>
                  <a:schemeClr val="bg1"/>
                </a:solidFill>
                <a:latin typeface="Arial" panose="020B0604020202020204" pitchFamily="34" charset="0"/>
                <a:ea typeface="+mj-ea"/>
                <a:cs typeface="Arial" panose="020B0604020202020204" pitchFamily="34" charset="0"/>
              </a:defRPr>
            </a:lvl1pPr>
          </a:lstStyle>
          <a:p>
            <a:r>
              <a:rPr lang="en-US" dirty="0"/>
              <a:t>Pre-Covid-19: New Brunswick looked to be on the front end of a potential demographic transformation</a:t>
            </a:r>
            <a:endParaRPr lang="en-CO" dirty="0"/>
          </a:p>
        </p:txBody>
      </p:sp>
    </p:spTree>
    <p:extLst>
      <p:ext uri="{BB962C8B-B14F-4D97-AF65-F5344CB8AC3E}">
        <p14:creationId xmlns:p14="http://schemas.microsoft.com/office/powerpoint/2010/main" val="3002938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1A92B49-3296-4C22-A4CA-E84309DF3FC7}"/>
              </a:ext>
            </a:extLst>
          </p:cNvPr>
          <p:cNvSpPr txBox="1">
            <a:spLocks/>
          </p:cNvSpPr>
          <p:nvPr/>
        </p:nvSpPr>
        <p:spPr>
          <a:xfrm>
            <a:off x="0" y="110724"/>
            <a:ext cx="12081164" cy="607764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2400"/>
              </a:spcBef>
              <a:buNone/>
            </a:pPr>
            <a:r>
              <a:rPr lang="en-US" b="1" dirty="0">
                <a:latin typeface="Arial" panose="020B0604020202020204" pitchFamily="34" charset="0"/>
              </a:rPr>
              <a:t>Potential </a:t>
            </a:r>
            <a:r>
              <a:rPr lang="en-US" b="1" dirty="0" err="1">
                <a:latin typeface="Arial" panose="020B0604020202020204" pitchFamily="34" charset="0"/>
              </a:rPr>
              <a:t>Firestarters</a:t>
            </a:r>
            <a:r>
              <a:rPr lang="en-US" b="1" dirty="0">
                <a:latin typeface="Arial" panose="020B0604020202020204" pitchFamily="34" charset="0"/>
              </a:rPr>
              <a:t>: Panel discussion (depends on the panelists)</a:t>
            </a:r>
          </a:p>
          <a:p>
            <a:pPr>
              <a:lnSpc>
                <a:spcPct val="100000"/>
              </a:lnSpc>
              <a:spcBef>
                <a:spcPts val="2400"/>
              </a:spcBef>
            </a:pPr>
            <a:r>
              <a:rPr lang="en-US" sz="1800" dirty="0">
                <a:latin typeface="Arial" panose="020B0604020202020204" pitchFamily="34" charset="0"/>
              </a:rPr>
              <a:t>There has been a lot of speculation about how Covid-19 might change how and where we work. If working from home really takes off, as one example, is that a risk or an opportunity (mention the 000s who work in customer service and IT jobs that can easily be done from home)?</a:t>
            </a:r>
          </a:p>
          <a:p>
            <a:pPr>
              <a:lnSpc>
                <a:spcPct val="100000"/>
              </a:lnSpc>
              <a:spcBef>
                <a:spcPts val="2400"/>
              </a:spcBef>
            </a:pPr>
            <a:r>
              <a:rPr lang="en-US" sz="1800" dirty="0">
                <a:latin typeface="Arial" panose="020B0604020202020204" pitchFamily="34" charset="0"/>
              </a:rPr>
              <a:t>Do you think we will see ongoing structural unemployment in certain sectors (i.e. restaurants) as demand never fully recovers to the pre-Covid-19 level? </a:t>
            </a:r>
          </a:p>
          <a:p>
            <a:pPr>
              <a:lnSpc>
                <a:spcPct val="100000"/>
              </a:lnSpc>
              <a:spcBef>
                <a:spcPts val="2400"/>
              </a:spcBef>
            </a:pPr>
            <a:r>
              <a:rPr lang="en-US" sz="1800" dirty="0">
                <a:latin typeface="Arial" panose="020B0604020202020204" pitchFamily="34" charset="0"/>
              </a:rPr>
              <a:t>Does Covid-19 open up opportunities for different kinds of jobs in the future (I will prompt)?</a:t>
            </a:r>
          </a:p>
          <a:p>
            <a:pPr>
              <a:lnSpc>
                <a:spcPct val="100000"/>
              </a:lnSpc>
              <a:spcBef>
                <a:spcPts val="2400"/>
              </a:spcBef>
            </a:pPr>
            <a:r>
              <a:rPr lang="en-US" sz="1800" dirty="0">
                <a:latin typeface="Arial" panose="020B0604020202020204" pitchFamily="34" charset="0"/>
              </a:rPr>
              <a:t>Immigration has been key to New Brunswick’s recent economic upturn (6,000 in 2019). Do you think we will get back to strong growth in the number moving here and how long will it take?</a:t>
            </a:r>
          </a:p>
          <a:p>
            <a:pPr>
              <a:lnSpc>
                <a:spcPct val="100000"/>
              </a:lnSpc>
              <a:spcBef>
                <a:spcPts val="2400"/>
              </a:spcBef>
            </a:pPr>
            <a:r>
              <a:rPr lang="en-US" sz="1800" dirty="0">
                <a:latin typeface="Arial" panose="020B0604020202020204" pitchFamily="34" charset="0"/>
              </a:rPr>
              <a:t>In the same vein, what about TFWs?  While New Brunswick’s share of the national total is well below average they have become a key source of workers for specific industries in recent years. </a:t>
            </a:r>
          </a:p>
          <a:p>
            <a:pPr>
              <a:lnSpc>
                <a:spcPct val="100000"/>
              </a:lnSpc>
              <a:spcBef>
                <a:spcPts val="2400"/>
              </a:spcBef>
            </a:pPr>
            <a:r>
              <a:rPr lang="en-US" sz="1800" dirty="0">
                <a:latin typeface="Arial" panose="020B0604020202020204" pitchFamily="34" charset="0"/>
              </a:rPr>
              <a:t>What about older workers?  There has been a push for employers to be more accommodating (flexible work, physical environment, etc.) in recent years.  Do think Covid-19 will mean a step back?</a:t>
            </a:r>
          </a:p>
          <a:p>
            <a:pPr>
              <a:lnSpc>
                <a:spcPct val="100000"/>
              </a:lnSpc>
              <a:spcBef>
                <a:spcPts val="2400"/>
              </a:spcBef>
            </a:pPr>
            <a:r>
              <a:rPr lang="en-US" sz="1800" dirty="0">
                <a:latin typeface="Arial" panose="020B0604020202020204" pitchFamily="34" charset="0"/>
              </a:rPr>
              <a:t>Maybe a question about the class of 2020 and their prospects.</a:t>
            </a:r>
          </a:p>
        </p:txBody>
      </p:sp>
    </p:spTree>
    <p:extLst>
      <p:ext uri="{BB962C8B-B14F-4D97-AF65-F5344CB8AC3E}">
        <p14:creationId xmlns:p14="http://schemas.microsoft.com/office/powerpoint/2010/main" val="354525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3467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EBF20B-751A-454A-90F1-C2ACA01D1FC3}"/>
              </a:ext>
            </a:extLst>
          </p:cNvPr>
          <p:cNvSpPr txBox="1">
            <a:spLocks/>
          </p:cNvSpPr>
          <p:nvPr/>
        </p:nvSpPr>
        <p:spPr>
          <a:xfrm>
            <a:off x="3514948" y="338180"/>
            <a:ext cx="8545689" cy="811169"/>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3800" kern="1200">
                <a:solidFill>
                  <a:srgbClr val="00006D"/>
                </a:solidFill>
                <a:latin typeface="Arial" panose="020B0604020202020204" pitchFamily="34" charset="0"/>
                <a:ea typeface="+mj-ea"/>
                <a:cs typeface="Arial" panose="020B0604020202020204" pitchFamily="34" charset="0"/>
              </a:defRPr>
            </a:lvl1pPr>
          </a:lstStyle>
          <a:p>
            <a:pPr algn="r">
              <a:lnSpc>
                <a:spcPct val="100000"/>
              </a:lnSpc>
            </a:pPr>
            <a:r>
              <a:rPr lang="en-CA" sz="3600" dirty="0">
                <a:solidFill>
                  <a:srgbClr val="000050"/>
                </a:solidFill>
                <a:latin typeface="+mn-lt"/>
              </a:rPr>
              <a:t>Population by year, New Brunswick</a:t>
            </a:r>
          </a:p>
        </p:txBody>
      </p:sp>
      <p:graphicFrame>
        <p:nvGraphicFramePr>
          <p:cNvPr id="7" name="Chart 6">
            <a:extLst>
              <a:ext uri="{FF2B5EF4-FFF2-40B4-BE49-F238E27FC236}">
                <a16:creationId xmlns:a16="http://schemas.microsoft.com/office/drawing/2014/main" id="{365A29DE-0B67-4438-8A3A-889FDF0417F9}"/>
              </a:ext>
            </a:extLst>
          </p:cNvPr>
          <p:cNvGraphicFramePr>
            <a:graphicFrameLocks/>
          </p:cNvGraphicFramePr>
          <p:nvPr>
            <p:extLst>
              <p:ext uri="{D42A27DB-BD31-4B8C-83A1-F6EECF244321}">
                <p14:modId xmlns:p14="http://schemas.microsoft.com/office/powerpoint/2010/main" val="3353836820"/>
              </p:ext>
            </p:extLst>
          </p:nvPr>
        </p:nvGraphicFramePr>
        <p:xfrm>
          <a:off x="1770300" y="1576704"/>
          <a:ext cx="10290337" cy="4546164"/>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a:extLst>
              <a:ext uri="{FF2B5EF4-FFF2-40B4-BE49-F238E27FC236}">
                <a16:creationId xmlns:a16="http://schemas.microsoft.com/office/drawing/2014/main" id="{B8C986C4-68B7-4D9D-B1D3-D1ECBBAE31F2}"/>
              </a:ext>
            </a:extLst>
          </p:cNvPr>
          <p:cNvSpPr/>
          <p:nvPr/>
        </p:nvSpPr>
        <p:spPr>
          <a:xfrm>
            <a:off x="8604223" y="6550223"/>
            <a:ext cx="3991093" cy="307777"/>
          </a:xfrm>
          <a:prstGeom prst="rect">
            <a:avLst/>
          </a:prstGeom>
        </p:spPr>
        <p:txBody>
          <a:bodyPr wrap="none">
            <a:spAutoFit/>
          </a:bodyPr>
          <a:lstStyle/>
          <a:p>
            <a:r>
              <a:rPr lang="en-US" sz="1400" dirty="0">
                <a:solidFill>
                  <a:srgbClr val="000000"/>
                </a:solidFill>
                <a:latin typeface="Arial" panose="020B0604020202020204" pitchFamily="34" charset="0"/>
              </a:rPr>
              <a:t>Source: Statistics Canada Table 17-10-0005-01.</a:t>
            </a:r>
          </a:p>
        </p:txBody>
      </p:sp>
    </p:spTree>
    <p:extLst>
      <p:ext uri="{BB962C8B-B14F-4D97-AF65-F5344CB8AC3E}">
        <p14:creationId xmlns:p14="http://schemas.microsoft.com/office/powerpoint/2010/main" val="754373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681A0C8-C897-4845-B5FA-8E634B62AE31}"/>
              </a:ext>
            </a:extLst>
          </p:cNvPr>
          <p:cNvSpPr>
            <a:spLocks noGrp="1"/>
          </p:cNvSpPr>
          <p:nvPr>
            <p:ph type="title"/>
          </p:nvPr>
        </p:nvSpPr>
        <p:spPr>
          <a:xfrm>
            <a:off x="3514948" y="85629"/>
            <a:ext cx="8545689" cy="811169"/>
          </a:xfrm>
          <a:noFill/>
        </p:spPr>
        <p:txBody>
          <a:bodyPr>
            <a:noAutofit/>
          </a:bodyPr>
          <a:lstStyle/>
          <a:p>
            <a:pPr algn="r">
              <a:lnSpc>
                <a:spcPct val="100000"/>
              </a:lnSpc>
            </a:pPr>
            <a:r>
              <a:rPr lang="en-CA" sz="3200" dirty="0">
                <a:solidFill>
                  <a:srgbClr val="000050"/>
                </a:solidFill>
                <a:latin typeface="+mn-lt"/>
              </a:rPr>
              <a:t>Median age by year, New Brunswick</a:t>
            </a:r>
          </a:p>
        </p:txBody>
      </p:sp>
      <p:sp>
        <p:nvSpPr>
          <p:cNvPr id="6" name="Rectangle 5">
            <a:extLst>
              <a:ext uri="{FF2B5EF4-FFF2-40B4-BE49-F238E27FC236}">
                <a16:creationId xmlns:a16="http://schemas.microsoft.com/office/drawing/2014/main" id="{55006669-AF09-422D-A578-4BD0234E92D7}"/>
              </a:ext>
            </a:extLst>
          </p:cNvPr>
          <p:cNvSpPr/>
          <p:nvPr/>
        </p:nvSpPr>
        <p:spPr>
          <a:xfrm>
            <a:off x="8200907" y="6550223"/>
            <a:ext cx="3991093" cy="307777"/>
          </a:xfrm>
          <a:prstGeom prst="rect">
            <a:avLst/>
          </a:prstGeom>
        </p:spPr>
        <p:txBody>
          <a:bodyPr wrap="none">
            <a:spAutoFit/>
          </a:bodyPr>
          <a:lstStyle/>
          <a:p>
            <a:r>
              <a:rPr lang="en-US" sz="1400" dirty="0">
                <a:solidFill>
                  <a:srgbClr val="000000"/>
                </a:solidFill>
              </a:rPr>
              <a:t>Source: Statistics Canada Table 17-10-0005-01.</a:t>
            </a:r>
          </a:p>
        </p:txBody>
      </p:sp>
      <p:sp>
        <p:nvSpPr>
          <p:cNvPr id="9" name="TextBox 8">
            <a:extLst>
              <a:ext uri="{FF2B5EF4-FFF2-40B4-BE49-F238E27FC236}">
                <a16:creationId xmlns:a16="http://schemas.microsoft.com/office/drawing/2014/main" id="{1FE3936D-3287-4B11-8437-6D42276DCE35}"/>
              </a:ext>
            </a:extLst>
          </p:cNvPr>
          <p:cNvSpPr txBox="1"/>
          <p:nvPr/>
        </p:nvSpPr>
        <p:spPr>
          <a:xfrm>
            <a:off x="142089" y="1567789"/>
            <a:ext cx="4187743" cy="4190314"/>
          </a:xfrm>
          <a:prstGeom prst="rect">
            <a:avLst/>
          </a:prstGeom>
          <a:noFill/>
        </p:spPr>
        <p:txBody>
          <a:bodyPr wrap="square" rtlCol="0">
            <a:spAutoFit/>
          </a:bodyPr>
          <a:lstStyle/>
          <a:p>
            <a:pPr>
              <a:lnSpc>
                <a:spcPct val="150000"/>
              </a:lnSpc>
            </a:pPr>
            <a:r>
              <a:rPr lang="en-CA" sz="2000" dirty="0"/>
              <a:t>After 50 straight years getting ‘older’ as a province, New Brunswick was on pace to see a slight decline in the median age by 2021.</a:t>
            </a:r>
          </a:p>
          <a:p>
            <a:pPr>
              <a:lnSpc>
                <a:spcPct val="150000"/>
              </a:lnSpc>
            </a:pPr>
            <a:endParaRPr lang="en-CA" sz="2000" dirty="0"/>
          </a:p>
          <a:p>
            <a:pPr>
              <a:lnSpc>
                <a:spcPct val="150000"/>
              </a:lnSpc>
            </a:pPr>
            <a:r>
              <a:rPr lang="en-CA" sz="2000" dirty="0"/>
              <a:t>Prince Edward Island has already beat us to this as the Island median age peaked in 2016.</a:t>
            </a:r>
          </a:p>
        </p:txBody>
      </p:sp>
      <p:cxnSp>
        <p:nvCxnSpPr>
          <p:cNvPr id="10" name="Straight Connector 9">
            <a:extLst>
              <a:ext uri="{FF2B5EF4-FFF2-40B4-BE49-F238E27FC236}">
                <a16:creationId xmlns:a16="http://schemas.microsoft.com/office/drawing/2014/main" id="{9A3ACD14-3715-43E0-AF8D-9AEFFCEFA962}"/>
              </a:ext>
            </a:extLst>
          </p:cNvPr>
          <p:cNvCxnSpPr/>
          <p:nvPr/>
        </p:nvCxnSpPr>
        <p:spPr>
          <a:xfrm>
            <a:off x="5055755" y="1279242"/>
            <a:ext cx="0" cy="4793673"/>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1" name="Chart 10">
            <a:extLst>
              <a:ext uri="{FF2B5EF4-FFF2-40B4-BE49-F238E27FC236}">
                <a16:creationId xmlns:a16="http://schemas.microsoft.com/office/drawing/2014/main" id="{C7B49D80-F9C0-4F2E-86AF-09827142CE39}"/>
              </a:ext>
            </a:extLst>
          </p:cNvPr>
          <p:cNvGraphicFramePr>
            <a:graphicFrameLocks/>
          </p:cNvGraphicFramePr>
          <p:nvPr>
            <p:extLst>
              <p:ext uri="{D42A27DB-BD31-4B8C-83A1-F6EECF244321}">
                <p14:modId xmlns:p14="http://schemas.microsoft.com/office/powerpoint/2010/main" val="1085296302"/>
              </p:ext>
            </p:extLst>
          </p:nvPr>
        </p:nvGraphicFramePr>
        <p:xfrm>
          <a:off x="5442041" y="1597714"/>
          <a:ext cx="6488698" cy="45853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49392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063137E-C1B6-49E4-BB18-BAA3AE72E097}"/>
              </a:ext>
            </a:extLst>
          </p:cNvPr>
          <p:cNvSpPr>
            <a:spLocks noGrp="1"/>
          </p:cNvSpPr>
          <p:nvPr>
            <p:ph type="title"/>
          </p:nvPr>
        </p:nvSpPr>
        <p:spPr>
          <a:xfrm>
            <a:off x="3514948" y="85629"/>
            <a:ext cx="8545689" cy="811169"/>
          </a:xfrm>
          <a:noFill/>
        </p:spPr>
        <p:txBody>
          <a:bodyPr>
            <a:noAutofit/>
          </a:bodyPr>
          <a:lstStyle/>
          <a:p>
            <a:pPr algn="r">
              <a:lnSpc>
                <a:spcPct val="100000"/>
              </a:lnSpc>
            </a:pPr>
            <a:r>
              <a:rPr lang="en-CA" sz="3200" dirty="0">
                <a:solidFill>
                  <a:srgbClr val="000050"/>
                </a:solidFill>
              </a:rPr>
              <a:t>Population change by source, New Brunswick</a:t>
            </a:r>
          </a:p>
        </p:txBody>
      </p:sp>
      <p:sp>
        <p:nvSpPr>
          <p:cNvPr id="6" name="Content Placeholder 2">
            <a:extLst>
              <a:ext uri="{FF2B5EF4-FFF2-40B4-BE49-F238E27FC236}">
                <a16:creationId xmlns:a16="http://schemas.microsoft.com/office/drawing/2014/main" id="{B0CCA6AF-4039-4FCB-A791-E7AC3404F192}"/>
              </a:ext>
            </a:extLst>
          </p:cNvPr>
          <p:cNvSpPr txBox="1">
            <a:spLocks/>
          </p:cNvSpPr>
          <p:nvPr/>
        </p:nvSpPr>
        <p:spPr>
          <a:xfrm>
            <a:off x="-1" y="1344333"/>
            <a:ext cx="12060638" cy="463115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2400"/>
              </a:spcBef>
              <a:buNone/>
            </a:pPr>
            <a:r>
              <a:rPr lang="en-US" sz="2200" dirty="0">
                <a:latin typeface="Arial" panose="020B0604020202020204" pitchFamily="34" charset="0"/>
              </a:rPr>
              <a:t>. </a:t>
            </a:r>
          </a:p>
          <a:p>
            <a:pPr lvl="1">
              <a:lnSpc>
                <a:spcPct val="120000"/>
              </a:lnSpc>
              <a:spcBef>
                <a:spcPts val="600"/>
              </a:spcBef>
            </a:pPr>
            <a:endParaRPr lang="en-US" sz="2000" dirty="0">
              <a:latin typeface="Arial" panose="020B0604020202020204" pitchFamily="34" charset="0"/>
            </a:endParaRPr>
          </a:p>
          <a:p>
            <a:pPr>
              <a:lnSpc>
                <a:spcPct val="120000"/>
              </a:lnSpc>
              <a:spcBef>
                <a:spcPts val="2400"/>
              </a:spcBef>
            </a:pPr>
            <a:endParaRPr lang="en-CA" sz="2400" dirty="0">
              <a:latin typeface="Arial" panose="020B0604020202020204" pitchFamily="34" charset="0"/>
            </a:endParaRPr>
          </a:p>
        </p:txBody>
      </p:sp>
      <p:sp>
        <p:nvSpPr>
          <p:cNvPr id="10" name="Rectangle 9">
            <a:extLst>
              <a:ext uri="{FF2B5EF4-FFF2-40B4-BE49-F238E27FC236}">
                <a16:creationId xmlns:a16="http://schemas.microsoft.com/office/drawing/2014/main" id="{71D86DF4-2C78-41C4-8579-6E8461AF845F}"/>
              </a:ext>
            </a:extLst>
          </p:cNvPr>
          <p:cNvSpPr/>
          <p:nvPr/>
        </p:nvSpPr>
        <p:spPr>
          <a:xfrm>
            <a:off x="8133960" y="6423026"/>
            <a:ext cx="3991093" cy="523220"/>
          </a:xfrm>
          <a:prstGeom prst="rect">
            <a:avLst/>
          </a:prstGeom>
        </p:spPr>
        <p:txBody>
          <a:bodyPr wrap="none">
            <a:spAutoFit/>
          </a:bodyPr>
          <a:lstStyle/>
          <a:p>
            <a:r>
              <a:rPr lang="en-US" sz="1400" dirty="0">
                <a:solidFill>
                  <a:srgbClr val="000000"/>
                </a:solidFill>
              </a:rPr>
              <a:t>Excludes residual deviation.</a:t>
            </a:r>
          </a:p>
          <a:p>
            <a:r>
              <a:rPr lang="en-US" sz="1400" dirty="0">
                <a:solidFill>
                  <a:srgbClr val="000000"/>
                </a:solidFill>
              </a:rPr>
              <a:t>Source: Statistics Canada Table 17-10-0008-01.</a:t>
            </a:r>
          </a:p>
        </p:txBody>
      </p:sp>
      <p:graphicFrame>
        <p:nvGraphicFramePr>
          <p:cNvPr id="11" name="Chart 10">
            <a:extLst>
              <a:ext uri="{FF2B5EF4-FFF2-40B4-BE49-F238E27FC236}">
                <a16:creationId xmlns:a16="http://schemas.microsoft.com/office/drawing/2014/main" id="{81C03539-AB36-4B9C-B997-311A5A1CB1A9}"/>
              </a:ext>
            </a:extLst>
          </p:cNvPr>
          <p:cNvGraphicFramePr>
            <a:graphicFrameLocks/>
          </p:cNvGraphicFramePr>
          <p:nvPr>
            <p:extLst>
              <p:ext uri="{D42A27DB-BD31-4B8C-83A1-F6EECF244321}">
                <p14:modId xmlns:p14="http://schemas.microsoft.com/office/powerpoint/2010/main" val="3348363744"/>
              </p:ext>
            </p:extLst>
          </p:nvPr>
        </p:nvGraphicFramePr>
        <p:xfrm>
          <a:off x="4008582" y="1344333"/>
          <a:ext cx="8052055" cy="4880469"/>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a:extLst>
              <a:ext uri="{FF2B5EF4-FFF2-40B4-BE49-F238E27FC236}">
                <a16:creationId xmlns:a16="http://schemas.microsoft.com/office/drawing/2014/main" id="{13974826-608C-4FF7-A107-B41406645DE6}"/>
              </a:ext>
            </a:extLst>
          </p:cNvPr>
          <p:cNvSpPr txBox="1"/>
          <p:nvPr/>
        </p:nvSpPr>
        <p:spPr>
          <a:xfrm>
            <a:off x="142089" y="1877253"/>
            <a:ext cx="3210708" cy="3266472"/>
          </a:xfrm>
          <a:prstGeom prst="rect">
            <a:avLst/>
          </a:prstGeom>
          <a:noFill/>
        </p:spPr>
        <p:txBody>
          <a:bodyPr wrap="square" rtlCol="0">
            <a:spAutoFit/>
          </a:bodyPr>
          <a:lstStyle/>
          <a:p>
            <a:pPr>
              <a:lnSpc>
                <a:spcPct val="150000"/>
              </a:lnSpc>
            </a:pPr>
            <a:r>
              <a:rPr lang="en-CA" sz="2000" dirty="0">
                <a:latin typeface="Arial" panose="020B0604020202020204" pitchFamily="34" charset="0"/>
              </a:rPr>
              <a:t>New Brunswick’s natural population growth turned negative in 2015.  The increase in recent years is entirely as a result of attracting people from outside the province. </a:t>
            </a:r>
          </a:p>
        </p:txBody>
      </p:sp>
      <p:cxnSp>
        <p:nvCxnSpPr>
          <p:cNvPr id="13" name="Straight Connector 12">
            <a:extLst>
              <a:ext uri="{FF2B5EF4-FFF2-40B4-BE49-F238E27FC236}">
                <a16:creationId xmlns:a16="http://schemas.microsoft.com/office/drawing/2014/main" id="{62AA2EBD-8831-4B20-8A1F-637F8B7962A5}"/>
              </a:ext>
            </a:extLst>
          </p:cNvPr>
          <p:cNvCxnSpPr/>
          <p:nvPr/>
        </p:nvCxnSpPr>
        <p:spPr>
          <a:xfrm>
            <a:off x="3722255" y="1246909"/>
            <a:ext cx="0" cy="479367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7212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18DB333-B797-4C16-B056-A7C43F095C5C}"/>
              </a:ext>
            </a:extLst>
          </p:cNvPr>
          <p:cNvSpPr>
            <a:spLocks noGrp="1"/>
          </p:cNvSpPr>
          <p:nvPr>
            <p:ph type="title"/>
          </p:nvPr>
        </p:nvSpPr>
        <p:spPr>
          <a:xfrm>
            <a:off x="3514948" y="85629"/>
            <a:ext cx="8545689" cy="811169"/>
          </a:xfrm>
          <a:noFill/>
        </p:spPr>
        <p:txBody>
          <a:bodyPr>
            <a:noAutofit/>
          </a:bodyPr>
          <a:lstStyle/>
          <a:p>
            <a:pPr algn="r">
              <a:lnSpc>
                <a:spcPct val="100000"/>
              </a:lnSpc>
            </a:pPr>
            <a:r>
              <a:rPr lang="en-CA" sz="3200" dirty="0">
                <a:solidFill>
                  <a:srgbClr val="000050"/>
                </a:solidFill>
              </a:rPr>
              <a:t>Size of the workforce by year, New Brunswick</a:t>
            </a:r>
          </a:p>
        </p:txBody>
      </p:sp>
      <p:sp>
        <p:nvSpPr>
          <p:cNvPr id="10" name="Rectangle 9">
            <a:extLst>
              <a:ext uri="{FF2B5EF4-FFF2-40B4-BE49-F238E27FC236}">
                <a16:creationId xmlns:a16="http://schemas.microsoft.com/office/drawing/2014/main" id="{A2FAD38A-70FE-46F8-93D4-8DA733808C50}"/>
              </a:ext>
            </a:extLst>
          </p:cNvPr>
          <p:cNvSpPr/>
          <p:nvPr/>
        </p:nvSpPr>
        <p:spPr>
          <a:xfrm>
            <a:off x="8604223" y="6550223"/>
            <a:ext cx="3991093" cy="307777"/>
          </a:xfrm>
          <a:prstGeom prst="rect">
            <a:avLst/>
          </a:prstGeom>
        </p:spPr>
        <p:txBody>
          <a:bodyPr wrap="none">
            <a:spAutoFit/>
          </a:bodyPr>
          <a:lstStyle/>
          <a:p>
            <a:r>
              <a:rPr lang="en-US" sz="1400" dirty="0">
                <a:solidFill>
                  <a:srgbClr val="000000"/>
                </a:solidFill>
                <a:latin typeface="Arial" panose="020B0604020202020204" pitchFamily="34" charset="0"/>
              </a:rPr>
              <a:t>Source: Statistics Canada Table 14-10-0023-01.</a:t>
            </a:r>
          </a:p>
        </p:txBody>
      </p:sp>
      <p:sp>
        <p:nvSpPr>
          <p:cNvPr id="11" name="TextBox 10">
            <a:extLst>
              <a:ext uri="{FF2B5EF4-FFF2-40B4-BE49-F238E27FC236}">
                <a16:creationId xmlns:a16="http://schemas.microsoft.com/office/drawing/2014/main" id="{04D73075-30E4-428C-9381-EC7A8B4B71F9}"/>
              </a:ext>
            </a:extLst>
          </p:cNvPr>
          <p:cNvSpPr txBox="1"/>
          <p:nvPr/>
        </p:nvSpPr>
        <p:spPr>
          <a:xfrm>
            <a:off x="142089" y="1877253"/>
            <a:ext cx="2826327" cy="2804807"/>
          </a:xfrm>
          <a:prstGeom prst="rect">
            <a:avLst/>
          </a:prstGeom>
          <a:noFill/>
        </p:spPr>
        <p:txBody>
          <a:bodyPr wrap="square" rtlCol="0">
            <a:spAutoFit/>
          </a:bodyPr>
          <a:lstStyle/>
          <a:p>
            <a:pPr>
              <a:lnSpc>
                <a:spcPct val="150000"/>
              </a:lnSpc>
            </a:pPr>
            <a:r>
              <a:rPr lang="en-CA" sz="2000" dirty="0">
                <a:latin typeface="Arial" panose="020B0604020202020204" pitchFamily="34" charset="0"/>
              </a:rPr>
              <a:t>Population growth is turning into workforce growth.  After a number of years of decline, the workforce expanded in 2018 and 2019.</a:t>
            </a:r>
          </a:p>
        </p:txBody>
      </p:sp>
      <p:cxnSp>
        <p:nvCxnSpPr>
          <p:cNvPr id="12" name="Straight Connector 11">
            <a:extLst>
              <a:ext uri="{FF2B5EF4-FFF2-40B4-BE49-F238E27FC236}">
                <a16:creationId xmlns:a16="http://schemas.microsoft.com/office/drawing/2014/main" id="{5A21C977-45C9-4691-8184-51A63FF1D368}"/>
              </a:ext>
            </a:extLst>
          </p:cNvPr>
          <p:cNvCxnSpPr/>
          <p:nvPr/>
        </p:nvCxnSpPr>
        <p:spPr>
          <a:xfrm>
            <a:off x="3722255" y="1246909"/>
            <a:ext cx="0" cy="4793673"/>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3" name="Chart 12">
            <a:extLst>
              <a:ext uri="{FF2B5EF4-FFF2-40B4-BE49-F238E27FC236}">
                <a16:creationId xmlns:a16="http://schemas.microsoft.com/office/drawing/2014/main" id="{A0619BBE-695A-42DC-9019-5B3BBED16BF7}"/>
              </a:ext>
            </a:extLst>
          </p:cNvPr>
          <p:cNvGraphicFramePr>
            <a:graphicFrameLocks/>
          </p:cNvGraphicFramePr>
          <p:nvPr>
            <p:extLst>
              <p:ext uri="{D42A27DB-BD31-4B8C-83A1-F6EECF244321}">
                <p14:modId xmlns:p14="http://schemas.microsoft.com/office/powerpoint/2010/main" val="1776454671"/>
              </p:ext>
            </p:extLst>
          </p:nvPr>
        </p:nvGraphicFramePr>
        <p:xfrm>
          <a:off x="3809999" y="2057400"/>
          <a:ext cx="8381997" cy="3983182"/>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13">
            <a:extLst>
              <a:ext uri="{FF2B5EF4-FFF2-40B4-BE49-F238E27FC236}">
                <a16:creationId xmlns:a16="http://schemas.microsoft.com/office/drawing/2014/main" id="{A7C05079-E256-49C3-8905-DF7FA62433A5}"/>
              </a:ext>
            </a:extLst>
          </p:cNvPr>
          <p:cNvSpPr txBox="1"/>
          <p:nvPr/>
        </p:nvSpPr>
        <p:spPr>
          <a:xfrm>
            <a:off x="3866604" y="1547759"/>
            <a:ext cx="902811" cy="400110"/>
          </a:xfrm>
          <a:prstGeom prst="rect">
            <a:avLst/>
          </a:prstGeom>
          <a:noFill/>
        </p:spPr>
        <p:txBody>
          <a:bodyPr wrap="none" rtlCol="0">
            <a:spAutoFit/>
          </a:bodyPr>
          <a:lstStyle/>
          <a:p>
            <a:r>
              <a:rPr lang="en-CA" sz="2000" dirty="0">
                <a:latin typeface="Arial" panose="020B0604020202020204" pitchFamily="34" charset="0"/>
              </a:rPr>
              <a:t>(000s)</a:t>
            </a:r>
          </a:p>
        </p:txBody>
      </p:sp>
    </p:spTree>
    <p:extLst>
      <p:ext uri="{BB962C8B-B14F-4D97-AF65-F5344CB8AC3E}">
        <p14:creationId xmlns:p14="http://schemas.microsoft.com/office/powerpoint/2010/main" val="1703989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DC1DDF6D-A173-4A54-9A3F-FE7E317AC746}"/>
              </a:ext>
            </a:extLst>
          </p:cNvPr>
          <p:cNvSpPr>
            <a:spLocks noGrp="1"/>
          </p:cNvSpPr>
          <p:nvPr>
            <p:ph type="title"/>
          </p:nvPr>
        </p:nvSpPr>
        <p:spPr>
          <a:xfrm>
            <a:off x="3571875" y="85629"/>
            <a:ext cx="8488762" cy="811169"/>
          </a:xfrm>
          <a:noFill/>
        </p:spPr>
        <p:txBody>
          <a:bodyPr>
            <a:noAutofit/>
          </a:bodyPr>
          <a:lstStyle/>
          <a:p>
            <a:pPr algn="r">
              <a:lnSpc>
                <a:spcPct val="100000"/>
              </a:lnSpc>
            </a:pPr>
            <a:r>
              <a:rPr lang="en-CA" sz="3200" dirty="0">
                <a:solidFill>
                  <a:srgbClr val="000050"/>
                </a:solidFill>
              </a:rPr>
              <a:t>The relationship between workforce and GDP growth (average annual growth rates)</a:t>
            </a:r>
          </a:p>
        </p:txBody>
      </p:sp>
      <p:sp>
        <p:nvSpPr>
          <p:cNvPr id="17" name="Rectangle 16">
            <a:extLst>
              <a:ext uri="{FF2B5EF4-FFF2-40B4-BE49-F238E27FC236}">
                <a16:creationId xmlns:a16="http://schemas.microsoft.com/office/drawing/2014/main" id="{1D67ABE9-2D7B-495C-BF87-9D1B9759EF6B}"/>
              </a:ext>
            </a:extLst>
          </p:cNvPr>
          <p:cNvSpPr/>
          <p:nvPr/>
        </p:nvSpPr>
        <p:spPr>
          <a:xfrm>
            <a:off x="7210428" y="6618482"/>
            <a:ext cx="5699894" cy="307777"/>
          </a:xfrm>
          <a:prstGeom prst="rect">
            <a:avLst/>
          </a:prstGeom>
        </p:spPr>
        <p:txBody>
          <a:bodyPr wrap="none">
            <a:spAutoFit/>
          </a:bodyPr>
          <a:lstStyle/>
          <a:p>
            <a:r>
              <a:rPr lang="en-US" sz="1400" dirty="0">
                <a:solidFill>
                  <a:srgbClr val="000000"/>
                </a:solidFill>
                <a:latin typeface="Arial" panose="020B0604020202020204" pitchFamily="34" charset="0"/>
              </a:rPr>
              <a:t>Source: Statistics Canada Tables 14-10-0023-01 and  36-10-0222-01.</a:t>
            </a:r>
          </a:p>
        </p:txBody>
      </p:sp>
      <p:sp>
        <p:nvSpPr>
          <p:cNvPr id="18" name="TextBox 17">
            <a:extLst>
              <a:ext uri="{FF2B5EF4-FFF2-40B4-BE49-F238E27FC236}">
                <a16:creationId xmlns:a16="http://schemas.microsoft.com/office/drawing/2014/main" id="{75CE7FEC-3420-4F35-8BF7-8BA9775006E8}"/>
              </a:ext>
            </a:extLst>
          </p:cNvPr>
          <p:cNvSpPr txBox="1"/>
          <p:nvPr/>
        </p:nvSpPr>
        <p:spPr>
          <a:xfrm>
            <a:off x="131374" y="1760568"/>
            <a:ext cx="5616283" cy="3728136"/>
          </a:xfrm>
          <a:prstGeom prst="rect">
            <a:avLst/>
          </a:prstGeom>
          <a:noFill/>
        </p:spPr>
        <p:txBody>
          <a:bodyPr wrap="square" rtlCol="0">
            <a:spAutoFit/>
          </a:bodyPr>
          <a:lstStyle/>
          <a:p>
            <a:pPr>
              <a:lnSpc>
                <a:spcPct val="150000"/>
              </a:lnSpc>
            </a:pPr>
            <a:r>
              <a:rPr lang="en-CA" sz="2000" dirty="0">
                <a:latin typeface="Arial" panose="020B0604020202020204" pitchFamily="34" charset="0"/>
              </a:rPr>
              <a:t>Workforce growth is correlated to GDP growth. After 2008, growth in the workforce stopped and GDP growth dropped to a average annual level of 0.4% per year.</a:t>
            </a:r>
          </a:p>
          <a:p>
            <a:pPr>
              <a:lnSpc>
                <a:spcPct val="150000"/>
              </a:lnSpc>
            </a:pPr>
            <a:endParaRPr lang="en-CA" sz="2000" dirty="0">
              <a:latin typeface="Arial" panose="020B0604020202020204" pitchFamily="34" charset="0"/>
            </a:endParaRPr>
          </a:p>
          <a:p>
            <a:pPr>
              <a:lnSpc>
                <a:spcPct val="150000"/>
              </a:lnSpc>
            </a:pPr>
            <a:r>
              <a:rPr lang="en-CA" sz="2000" dirty="0">
                <a:latin typeface="Arial" panose="020B0604020202020204" pitchFamily="34" charset="0"/>
              </a:rPr>
              <a:t>Moderate GDP growth is needed to ensure a growing tax base to support high quality public services. </a:t>
            </a:r>
          </a:p>
        </p:txBody>
      </p:sp>
      <p:cxnSp>
        <p:nvCxnSpPr>
          <p:cNvPr id="19" name="Straight Connector 18">
            <a:extLst>
              <a:ext uri="{FF2B5EF4-FFF2-40B4-BE49-F238E27FC236}">
                <a16:creationId xmlns:a16="http://schemas.microsoft.com/office/drawing/2014/main" id="{0AADD75E-E8DB-4A68-9C84-30EB7D40276D}"/>
              </a:ext>
            </a:extLst>
          </p:cNvPr>
          <p:cNvCxnSpPr/>
          <p:nvPr/>
        </p:nvCxnSpPr>
        <p:spPr>
          <a:xfrm>
            <a:off x="6002540" y="1458631"/>
            <a:ext cx="0" cy="4793673"/>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0" name="Chart 19">
            <a:extLst>
              <a:ext uri="{FF2B5EF4-FFF2-40B4-BE49-F238E27FC236}">
                <a16:creationId xmlns:a16="http://schemas.microsoft.com/office/drawing/2014/main" id="{F9990B49-3F3E-404F-8052-F16A0B0F1A14}"/>
              </a:ext>
            </a:extLst>
          </p:cNvPr>
          <p:cNvGraphicFramePr>
            <a:graphicFrameLocks/>
          </p:cNvGraphicFramePr>
          <p:nvPr>
            <p:extLst>
              <p:ext uri="{D42A27DB-BD31-4B8C-83A1-F6EECF244321}">
                <p14:modId xmlns:p14="http://schemas.microsoft.com/office/powerpoint/2010/main" val="1858086589"/>
              </p:ext>
            </p:extLst>
          </p:nvPr>
        </p:nvGraphicFramePr>
        <p:xfrm>
          <a:off x="6467477" y="1344333"/>
          <a:ext cx="5593149" cy="51629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8644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56E63E44-9045-E640-955B-08A6F5AC05B3}"/>
              </a:ext>
            </a:extLst>
          </p:cNvPr>
          <p:cNvSpPr txBox="1">
            <a:spLocks/>
          </p:cNvSpPr>
          <p:nvPr/>
        </p:nvSpPr>
        <p:spPr>
          <a:xfrm>
            <a:off x="851452" y="3061250"/>
            <a:ext cx="10485783" cy="1249493"/>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sz="5000" kern="1200">
                <a:solidFill>
                  <a:schemeClr val="bg1"/>
                </a:solidFill>
                <a:latin typeface="Arial" panose="020B0604020202020204" pitchFamily="34" charset="0"/>
                <a:ea typeface="+mj-ea"/>
                <a:cs typeface="Arial" panose="020B0604020202020204" pitchFamily="34" charset="0"/>
              </a:defRPr>
            </a:lvl1pPr>
          </a:lstStyle>
          <a:p>
            <a:r>
              <a:rPr lang="en-US" dirty="0"/>
              <a:t>How long will it take for the labour market to get back to ‘normal’? </a:t>
            </a:r>
            <a:endParaRPr lang="en-CO" dirty="0"/>
          </a:p>
        </p:txBody>
      </p:sp>
    </p:spTree>
    <p:extLst>
      <p:ext uri="{BB962C8B-B14F-4D97-AF65-F5344CB8AC3E}">
        <p14:creationId xmlns:p14="http://schemas.microsoft.com/office/powerpoint/2010/main" val="2934552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23592-FAB9-8940-B97D-7355CAB644FF}"/>
              </a:ext>
            </a:extLst>
          </p:cNvPr>
          <p:cNvSpPr>
            <a:spLocks noGrp="1"/>
          </p:cNvSpPr>
          <p:nvPr>
            <p:ph type="title"/>
          </p:nvPr>
        </p:nvSpPr>
        <p:spPr>
          <a:xfrm>
            <a:off x="1336588" y="119804"/>
            <a:ext cx="10764795" cy="1062452"/>
          </a:xfrm>
        </p:spPr>
        <p:txBody>
          <a:bodyPr/>
          <a:lstStyle/>
          <a:p>
            <a:pPr algn="r"/>
            <a:r>
              <a:rPr lang="en-US" dirty="0"/>
              <a:t>The context, circa May 2020</a:t>
            </a:r>
            <a:endParaRPr lang="en-CO" dirty="0"/>
          </a:p>
        </p:txBody>
      </p:sp>
      <p:sp>
        <p:nvSpPr>
          <p:cNvPr id="3" name="Text Placeholder 2">
            <a:extLst>
              <a:ext uri="{FF2B5EF4-FFF2-40B4-BE49-F238E27FC236}">
                <a16:creationId xmlns:a16="http://schemas.microsoft.com/office/drawing/2014/main" id="{9593DFDC-81A4-B042-9471-0CDD7DD37080}"/>
              </a:ext>
            </a:extLst>
          </p:cNvPr>
          <p:cNvSpPr>
            <a:spLocks noGrp="1"/>
          </p:cNvSpPr>
          <p:nvPr>
            <p:ph type="body" sz="quarter" idx="10"/>
          </p:nvPr>
        </p:nvSpPr>
        <p:spPr>
          <a:xfrm>
            <a:off x="727075" y="1948611"/>
            <a:ext cx="11464925" cy="3895896"/>
          </a:xfrm>
        </p:spPr>
        <p:txBody>
          <a:bodyPr>
            <a:noAutofit/>
          </a:bodyPr>
          <a:lstStyle/>
          <a:p>
            <a:pPr>
              <a:lnSpc>
                <a:spcPct val="100000"/>
              </a:lnSpc>
              <a:spcBef>
                <a:spcPts val="1800"/>
              </a:spcBef>
            </a:pPr>
            <a:r>
              <a:rPr lang="en-US" sz="2000" dirty="0">
                <a:solidFill>
                  <a:schemeClr val="tx1"/>
                </a:solidFill>
              </a:rPr>
              <a:t>The latest LFS data shows employment down again in May. From February to May 2020 seasonally adjusted employment is down 9% (down 12% across Canada).</a:t>
            </a:r>
          </a:p>
          <a:p>
            <a:pPr>
              <a:lnSpc>
                <a:spcPct val="100000"/>
              </a:lnSpc>
              <a:spcBef>
                <a:spcPts val="1800"/>
              </a:spcBef>
            </a:pPr>
            <a:r>
              <a:rPr lang="en-US" sz="2000" dirty="0">
                <a:solidFill>
                  <a:schemeClr val="tx1"/>
                </a:solidFill>
              </a:rPr>
              <a:t>On an unadjusted basis there were 32,200 fewer people working in May compared to May 2019.</a:t>
            </a:r>
          </a:p>
          <a:p>
            <a:pPr>
              <a:lnSpc>
                <a:spcPct val="100000"/>
              </a:lnSpc>
              <a:spcBef>
                <a:spcPts val="1800"/>
              </a:spcBef>
            </a:pPr>
            <a:r>
              <a:rPr lang="en-US" sz="2000" dirty="0">
                <a:solidFill>
                  <a:schemeClr val="tx1"/>
                </a:solidFill>
              </a:rPr>
              <a:t>The unemployment rate ticked up to 11.6% on a seasonally adjusted basis across the province up from 7.3% in February.</a:t>
            </a:r>
          </a:p>
          <a:p>
            <a:pPr>
              <a:lnSpc>
                <a:spcPct val="100000"/>
              </a:lnSpc>
              <a:spcBef>
                <a:spcPts val="1800"/>
              </a:spcBef>
            </a:pPr>
            <a:r>
              <a:rPr lang="en-US" sz="2000" dirty="0">
                <a:solidFill>
                  <a:schemeClr val="tx1"/>
                </a:solidFill>
              </a:rPr>
              <a:t>On an industry basis, the biggest job losses have been in health care and social assistance – down 6,300 (incl. childcare) – May 2020 compared to May 2019, unadjusted data</a:t>
            </a:r>
          </a:p>
          <a:p>
            <a:pPr lvl="1">
              <a:lnSpc>
                <a:spcPct val="100000"/>
              </a:lnSpc>
              <a:spcBef>
                <a:spcPts val="1800"/>
              </a:spcBef>
            </a:pPr>
            <a:r>
              <a:rPr lang="en-US" sz="2000" dirty="0">
                <a:solidFill>
                  <a:schemeClr val="tx1"/>
                </a:solidFill>
              </a:rPr>
              <a:t>Accommodation and food down 4,400, manufacturing down 5,800 and transportation and warehousing down 2,700 -year over year.</a:t>
            </a:r>
          </a:p>
          <a:p>
            <a:pPr lvl="1">
              <a:lnSpc>
                <a:spcPct val="100000"/>
              </a:lnSpc>
              <a:spcBef>
                <a:spcPts val="1800"/>
              </a:spcBef>
            </a:pPr>
            <a:r>
              <a:rPr lang="en-US" sz="2000" dirty="0">
                <a:solidFill>
                  <a:schemeClr val="tx1"/>
                </a:solidFill>
              </a:rPr>
              <a:t>Public administration employment is up 2,600 year-over-year.</a:t>
            </a:r>
          </a:p>
          <a:p>
            <a:pPr lvl="1">
              <a:lnSpc>
                <a:spcPct val="100000"/>
              </a:lnSpc>
              <a:spcBef>
                <a:spcPts val="1800"/>
              </a:spcBef>
            </a:pPr>
            <a:r>
              <a:rPr lang="en-US" sz="2000" dirty="0">
                <a:solidFill>
                  <a:schemeClr val="tx1"/>
                </a:solidFill>
              </a:rPr>
              <a:t>Education employment dropped slightly by 1,100.</a:t>
            </a:r>
          </a:p>
          <a:p>
            <a:pPr>
              <a:lnSpc>
                <a:spcPct val="100000"/>
              </a:lnSpc>
              <a:spcBef>
                <a:spcPts val="1800"/>
              </a:spcBef>
            </a:pPr>
            <a:endParaRPr lang="en-US" sz="2000" dirty="0">
              <a:solidFill>
                <a:schemeClr val="tx1"/>
              </a:solidFill>
            </a:endParaRPr>
          </a:p>
        </p:txBody>
      </p:sp>
    </p:spTree>
    <p:extLst>
      <p:ext uri="{BB962C8B-B14F-4D97-AF65-F5344CB8AC3E}">
        <p14:creationId xmlns:p14="http://schemas.microsoft.com/office/powerpoint/2010/main" val="1514764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1205</Words>
  <Application>Microsoft Office PowerPoint</Application>
  <PresentationFormat>Widescreen</PresentationFormat>
  <Paragraphs>108</Paragraphs>
  <Slides>21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21</vt:i4>
      </vt:variant>
    </vt:vector>
  </HeadingPairs>
  <TitlesOfParts>
    <vt:vector size="23" baseType="lpstr">
      <vt:lpstr>Arial</vt:lpstr>
      <vt:lpstr>Office Theme</vt:lpstr>
      <vt:lpstr>New Brunswick’s demographic transformation</vt:lpstr>
      <vt:lpstr>PowerPoint Presentation</vt:lpstr>
      <vt:lpstr>PowerPoint Presentation</vt:lpstr>
      <vt:lpstr>Median age by year, New Brunswick</vt:lpstr>
      <vt:lpstr>Population change by source, New Brunswick</vt:lpstr>
      <vt:lpstr>Size of the workforce by year, New Brunswick</vt:lpstr>
      <vt:lpstr>The relationship between workforce and GDP growth (average annual growth rates)</vt:lpstr>
      <vt:lpstr>PowerPoint Presentation</vt:lpstr>
      <vt:lpstr>The context, circa May 2020</vt:lpstr>
      <vt:lpstr>PowerPoint Presentation</vt:lpstr>
      <vt:lpstr>PowerPoint Presentation</vt:lpstr>
      <vt:lpstr>Newcomers are helping to renew the population</vt:lpstr>
      <vt:lpstr>It looks like retention is significantly improved in recent years</vt:lpstr>
      <vt:lpstr>Newcomers are helping to renew the workforce</vt:lpstr>
      <vt:lpstr>Don’t forget about temporary foreign workers</vt:lpstr>
      <vt:lpstr>The context, circa summer 2020</vt:lpstr>
      <vt:lpstr>PowerPoint Presentation</vt:lpstr>
      <vt:lpstr>What about the 60+ workforce?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Duink Studio</dc:creator>
  <cp:lastModifiedBy>David Campbell</cp:lastModifiedBy>
  <cp:revision>9</cp:revision>
  <dcterms:created xsi:type="dcterms:W3CDTF">2020-05-26T14:16:10Z</dcterms:created>
  <dcterms:modified xsi:type="dcterms:W3CDTF">2020-06-05T14:21:29Z</dcterms:modified>
</cp:coreProperties>
</file>