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3" r:id="rId4"/>
    <p:sldId id="258" r:id="rId5"/>
    <p:sldId id="265" r:id="rId6"/>
    <p:sldId id="271" r:id="rId7"/>
    <p:sldId id="267" r:id="rId8"/>
    <p:sldId id="272" r:id="rId9"/>
    <p:sldId id="259" r:id="rId10"/>
    <p:sldId id="268" r:id="rId11"/>
    <p:sldId id="273" r:id="rId12"/>
    <p:sldId id="269" r:id="rId13"/>
    <p:sldId id="270" r:id="rId14"/>
    <p:sldId id="274" r:id="rId15"/>
    <p:sldId id="262" r:id="rId16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E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A799-5378-C343-92B9-B6C16346C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404E802-BB38-7D44-B10A-12F764E62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902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49E2ED-0D81-924D-BC03-89E692BBA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EE5A6DC-89C4-1C46-930F-BD069AB0F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6975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56ABEB-2784-844E-8E53-E524C75F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90EE3-1E45-FC45-88B3-755CC8B7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34338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tle - Yel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544CA32-ADCF-3942-B724-BC290D320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8C21807-54F8-CD48-8C7C-1B2581E20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1804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75A3-F164-0F49-9E32-33B5534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242455"/>
            <a:ext cx="10764795" cy="1325563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BF3760-E79F-7548-91EF-32E71E1DB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075" y="2930769"/>
            <a:ext cx="10764838" cy="3212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8163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82BE-62BF-3043-8BC2-139EBF43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76" y="1594492"/>
            <a:ext cx="4930817" cy="98807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17087-315F-CB4F-9A8D-97FCBBD26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09719" y="0"/>
            <a:ext cx="5478634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AE7AF-5D16-E94B-8A8A-2AA1AE77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576" y="2940908"/>
            <a:ext cx="4930817" cy="28534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0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ons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FB2C76-D041-7C43-B704-68954592F667}"/>
              </a:ext>
            </a:extLst>
          </p:cNvPr>
          <p:cNvSpPr txBox="1"/>
          <p:nvPr userDrawn="1"/>
        </p:nvSpPr>
        <p:spPr>
          <a:xfrm>
            <a:off x="3113903" y="642551"/>
            <a:ext cx="5189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1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/ PRÉSENTÉ PAR</a:t>
            </a:r>
            <a:endParaRPr lang="en-CO" sz="1600" spc="1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6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3814-5AB0-AD45-81FC-9927152B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983C-E41B-0143-B223-39DFCD97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852B-5F63-8245-961A-CE90E4F1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C8812-9BBD-8E46-AEC1-709D9054E233}" type="datetimeFigureOut">
              <a:rPr lang="en-CO" smtClean="0"/>
              <a:t>6/1/20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5B01-4A20-4543-B91C-853350F8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D6732-1F29-3D4C-BA09-61533DC5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64955F-D94D-624B-9A7A-44EC57F5348D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274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0AE40-7B3F-6049-9524-790BB6C9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0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763DB-3E71-EB4C-9BBA-2B33D399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15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4954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1" r:id="rId4"/>
    <p:sldLayoutId id="2147483654" r:id="rId5"/>
    <p:sldLayoutId id="2147483657" r:id="rId6"/>
    <p:sldLayoutId id="2147483655" r:id="rId7"/>
    <p:sldLayoutId id="2147483662" r:id="rId8"/>
    <p:sldLayoutId id="214748365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934C-7CF0-3243-8ACB-C07FA8811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965" y="2863807"/>
            <a:ext cx="11218984" cy="1389603"/>
          </a:xfrm>
        </p:spPr>
        <p:txBody>
          <a:bodyPr>
            <a:normAutofit fontScale="90000"/>
          </a:bodyPr>
          <a:lstStyle/>
          <a:p>
            <a:r>
              <a:rPr lang="en-US" dirty="0"/>
              <a:t>From Socio-Economic to Political /</a:t>
            </a:r>
            <a:br>
              <a:rPr lang="en-US" dirty="0"/>
            </a:br>
            <a:r>
              <a:rPr lang="en-US" dirty="0"/>
              <a:t>       Administrative Integration</a:t>
            </a:r>
            <a:endParaRPr lang="en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42A55-3DA2-0641-851D-301422D4856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83323" y="4830666"/>
            <a:ext cx="9957225" cy="468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Local Governance Through Functional Geographic Entities</a:t>
            </a:r>
            <a:endParaRPr lang="en-CO" sz="2800" dirty="0">
              <a:solidFill>
                <a:schemeClr val="bg1"/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9C12C3A-7BC4-9E4C-BB4E-FCF2AB05CF3A}"/>
              </a:ext>
            </a:extLst>
          </p:cNvPr>
          <p:cNvSpPr txBox="1">
            <a:spLocks/>
          </p:cNvSpPr>
          <p:nvPr/>
        </p:nvSpPr>
        <p:spPr>
          <a:xfrm>
            <a:off x="889934" y="2473467"/>
            <a:ext cx="10485783" cy="268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100" spc="200" dirty="0">
                <a:solidFill>
                  <a:schemeClr val="accent4"/>
                </a:solidFill>
              </a:rPr>
              <a:t>VIRTUAL CONFERENCE</a:t>
            </a:r>
            <a:endParaRPr lang="en-CO" sz="1100" spc="200" dirty="0">
              <a:solidFill>
                <a:schemeClr val="accent4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C442A55-3DA2-0641-851D-301422D4856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51451" y="5764483"/>
            <a:ext cx="10485783" cy="468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                         Jean-Guy Finn</a:t>
            </a:r>
            <a:r>
              <a:rPr lang="en-US" dirty="0">
                <a:solidFill>
                  <a:schemeClr val="bg1"/>
                </a:solidFill>
              </a:rPr>
              <a:t>, Spring 2020</a:t>
            </a:r>
            <a:endParaRPr lang="en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441938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b="1" dirty="0"/>
              <a:t>  Public infrastructures</a:t>
            </a:r>
            <a:r>
              <a:rPr lang="fr-CA" sz="2400" b="1" dirty="0"/>
              <a:t> = set of territorial installations </a:t>
            </a:r>
            <a:r>
              <a:rPr lang="fr-CA" sz="2400" b="1" dirty="0" err="1"/>
              <a:t>required</a:t>
            </a:r>
            <a:r>
              <a:rPr lang="fr-CA" sz="2400" b="1" dirty="0"/>
              <a:t> for the </a:t>
            </a:r>
          </a:p>
          <a:p>
            <a:pPr>
              <a:buClr>
                <a:schemeClr val="tx1"/>
              </a:buClr>
            </a:pPr>
            <a:r>
              <a:rPr lang="fr-CA" sz="2400" b="1" dirty="0"/>
              <a:t>    provision of public services/</a:t>
            </a:r>
            <a:r>
              <a:rPr lang="fr-CA" sz="2400" b="1" dirty="0" err="1"/>
              <a:t>goods</a:t>
            </a:r>
            <a:endParaRPr lang="fr-CA" sz="2400" b="1" dirty="0"/>
          </a:p>
          <a:p>
            <a:pPr>
              <a:buClr>
                <a:schemeClr val="tx1"/>
              </a:buClr>
            </a:pPr>
            <a:endParaRPr lang="fr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b="1" dirty="0"/>
              <a:t>Public infrastructures closely related to territorial development (wide range </a:t>
            </a:r>
          </a:p>
          <a:p>
            <a:pPr>
              <a:buClr>
                <a:schemeClr val="tx1"/>
              </a:buClr>
            </a:pPr>
            <a:r>
              <a:rPr lang="en-US" sz="2400" b="1" dirty="0"/>
              <a:t>   of means directly or </a:t>
            </a:r>
            <a:r>
              <a:rPr lang="fr-CA" sz="2400" b="1" dirty="0" err="1"/>
              <a:t>indirectly</a:t>
            </a:r>
            <a:r>
              <a:rPr lang="fr-CA" sz="2400" b="1" dirty="0"/>
              <a:t> </a:t>
            </a:r>
            <a:r>
              <a:rPr lang="fr-CA" sz="2400" b="1" dirty="0" err="1"/>
              <a:t>contributing</a:t>
            </a:r>
            <a:r>
              <a:rPr lang="fr-CA" sz="2400" b="1" dirty="0"/>
              <a:t> to territorial </a:t>
            </a:r>
            <a:r>
              <a:rPr lang="fr-CA" sz="2400" b="1" dirty="0" err="1"/>
              <a:t>development</a:t>
            </a:r>
            <a:r>
              <a:rPr lang="en-CA" sz="2400" b="1" dirty="0"/>
              <a:t>)</a:t>
            </a:r>
          </a:p>
          <a:p>
            <a:pPr>
              <a:buClr>
                <a:schemeClr val="tx1"/>
              </a:buClr>
            </a:pPr>
            <a:endParaRPr lang="en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Surface installations (</a:t>
            </a:r>
            <a:r>
              <a:rPr lang="fr-CA" sz="2400" b="1" dirty="0" err="1"/>
              <a:t>roads</a:t>
            </a:r>
            <a:r>
              <a:rPr lang="fr-CA" sz="2400" b="1" dirty="0"/>
              <a:t> or </a:t>
            </a:r>
            <a:r>
              <a:rPr lang="fr-CA" sz="2400" b="1" dirty="0" err="1"/>
              <a:t>railways</a:t>
            </a:r>
            <a:r>
              <a:rPr lang="fr-CA" sz="2400" b="1" dirty="0"/>
              <a:t>), underground (water &amp; </a:t>
            </a:r>
            <a:r>
              <a:rPr lang="fr-CA" sz="2400" b="1" dirty="0" err="1"/>
              <a:t>sewers</a:t>
            </a:r>
            <a:r>
              <a:rPr lang="fr-CA" sz="2400" b="1" dirty="0"/>
              <a:t>) or air (</a:t>
            </a:r>
            <a:r>
              <a:rPr lang="fr-CA" sz="2400" b="1" dirty="0" err="1"/>
              <a:t>wireless</a:t>
            </a:r>
            <a:r>
              <a:rPr lang="fr-CA" sz="2400" b="1" dirty="0"/>
              <a:t> communication/internet) </a:t>
            </a:r>
          </a:p>
          <a:p>
            <a:pPr>
              <a:buClr>
                <a:schemeClr val="tx1"/>
              </a:buClr>
            </a:pPr>
            <a:endParaRPr lang="fr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 err="1"/>
              <a:t>Federal</a:t>
            </a:r>
            <a:r>
              <a:rPr lang="fr-CA" sz="2400" b="1" dirty="0"/>
              <a:t>, provincial &amp; municipal </a:t>
            </a:r>
            <a:r>
              <a:rPr lang="fr-CA" sz="2400" b="1" dirty="0" err="1"/>
              <a:t>financial</a:t>
            </a:r>
            <a:r>
              <a:rPr lang="fr-CA" sz="2400" b="1" dirty="0"/>
              <a:t> &amp; </a:t>
            </a:r>
            <a:r>
              <a:rPr lang="fr-CA" sz="2400" b="1" dirty="0" err="1"/>
              <a:t>delivery</a:t>
            </a:r>
            <a:r>
              <a:rPr lang="fr-CA" sz="2400" b="1" dirty="0"/>
              <a:t> </a:t>
            </a:r>
            <a:r>
              <a:rPr lang="fr-CA" sz="2400" b="1" dirty="0" err="1"/>
              <a:t>involvement</a:t>
            </a:r>
            <a:r>
              <a:rPr lang="fr-CA" sz="2400" b="1" dirty="0"/>
              <a:t> – </a:t>
            </a:r>
            <a:r>
              <a:rPr lang="fr-CA" sz="2400" b="1" dirty="0" err="1"/>
              <a:t>constitutes</a:t>
            </a:r>
            <a:r>
              <a:rPr lang="fr-CA" sz="2400" b="1" dirty="0"/>
              <a:t> </a:t>
            </a:r>
            <a:r>
              <a:rPr lang="fr-CA" sz="2400" b="1" dirty="0" err="1"/>
              <a:t>barriers</a:t>
            </a:r>
            <a:r>
              <a:rPr lang="fr-CA" sz="2400" b="1" dirty="0"/>
              <a:t> to coordination &amp; </a:t>
            </a:r>
            <a:r>
              <a:rPr lang="fr-CA" sz="2400" b="1" dirty="0" err="1"/>
              <a:t>integration</a:t>
            </a:r>
            <a:r>
              <a:rPr lang="fr-CA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5012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418492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Hard to </a:t>
            </a:r>
            <a:r>
              <a:rPr lang="fr-CA" sz="2400" b="1" dirty="0" err="1"/>
              <a:t>categorize</a:t>
            </a:r>
            <a:r>
              <a:rPr lang="fr-CA" sz="2400" b="1" dirty="0"/>
              <a:t> infrastructures </a:t>
            </a:r>
            <a:r>
              <a:rPr lang="fr-CA" sz="2400" b="1" dirty="0" err="1"/>
              <a:t>based</a:t>
            </a:r>
            <a:r>
              <a:rPr lang="fr-CA" sz="2400" b="1" dirty="0"/>
              <a:t> on </a:t>
            </a:r>
            <a:r>
              <a:rPr lang="fr-CA" sz="2400" b="1" dirty="0" err="1"/>
              <a:t>level</a:t>
            </a:r>
            <a:r>
              <a:rPr lang="fr-CA" sz="2400" b="1" dirty="0"/>
              <a:t> </a:t>
            </a:r>
            <a:r>
              <a:rPr lang="fr-CA" sz="2400" b="1" dirty="0" err="1"/>
              <a:t>government</a:t>
            </a:r>
            <a:r>
              <a:rPr lang="fr-CA" sz="2400" b="1" dirty="0"/>
              <a:t> (municipal, provincial or </a:t>
            </a:r>
            <a:r>
              <a:rPr lang="fr-CA" sz="2400" b="1" dirty="0" err="1"/>
              <a:t>federal</a:t>
            </a:r>
            <a:r>
              <a:rPr lang="fr-CA" sz="2400" b="1" dirty="0"/>
              <a:t>)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fr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Best to </a:t>
            </a:r>
            <a:r>
              <a:rPr lang="fr-CA" sz="2400" b="1" dirty="0" err="1"/>
              <a:t>distinguish</a:t>
            </a:r>
            <a:r>
              <a:rPr lang="fr-CA" sz="2400" b="1" dirty="0"/>
              <a:t> infrastructures </a:t>
            </a:r>
            <a:r>
              <a:rPr lang="fr-CA" sz="2400" b="1" dirty="0" err="1"/>
              <a:t>based</a:t>
            </a:r>
            <a:r>
              <a:rPr lang="fr-CA" sz="2400" b="1" dirty="0"/>
              <a:t> on </a:t>
            </a:r>
            <a:r>
              <a:rPr lang="fr-CA" sz="2400" b="1" dirty="0" err="1"/>
              <a:t>their</a:t>
            </a:r>
            <a:r>
              <a:rPr lang="fr-CA" sz="2400" b="1" dirty="0"/>
              <a:t> nature or </a:t>
            </a:r>
            <a:r>
              <a:rPr lang="fr-CA" sz="2400" b="1" dirty="0" err="1"/>
              <a:t>purpose</a:t>
            </a:r>
            <a:r>
              <a:rPr lang="fr-CA" sz="2400" b="1" dirty="0"/>
              <a:t>:  </a:t>
            </a:r>
          </a:p>
          <a:p>
            <a:pPr>
              <a:buClr>
                <a:schemeClr val="tx1"/>
              </a:buClr>
            </a:pPr>
            <a:r>
              <a:rPr lang="fr-CA" sz="2400" b="1" dirty="0"/>
              <a:t>   </a:t>
            </a:r>
            <a:r>
              <a:rPr lang="fr-CA" sz="2400" b="1" dirty="0" err="1"/>
              <a:t>sub-regional</a:t>
            </a:r>
            <a:r>
              <a:rPr lang="fr-CA" sz="2400" b="1" dirty="0"/>
              <a:t> or local (water &amp; </a:t>
            </a:r>
            <a:r>
              <a:rPr lang="fr-CA" sz="2400" b="1" dirty="0" err="1"/>
              <a:t>sewers</a:t>
            </a:r>
            <a:r>
              <a:rPr lang="fr-CA" sz="2400" b="1" dirty="0"/>
              <a:t>), </a:t>
            </a:r>
            <a:r>
              <a:rPr lang="fr-CA" sz="2400" b="1" dirty="0" err="1"/>
              <a:t>regional</a:t>
            </a:r>
            <a:r>
              <a:rPr lang="fr-CA" sz="2400" b="1" dirty="0"/>
              <a:t> or inter-</a:t>
            </a:r>
            <a:r>
              <a:rPr lang="fr-CA" sz="2400" b="1" dirty="0" err="1"/>
              <a:t>commmunity</a:t>
            </a:r>
            <a:endParaRPr lang="fr-CA" sz="2400" b="1" dirty="0"/>
          </a:p>
          <a:p>
            <a:pPr>
              <a:buClr>
                <a:schemeClr val="tx1"/>
              </a:buClr>
            </a:pPr>
            <a:r>
              <a:rPr lang="fr-CA" sz="2400" b="1" dirty="0"/>
              <a:t>   (</a:t>
            </a:r>
            <a:r>
              <a:rPr lang="fr-CA" sz="2400" b="1" dirty="0" err="1"/>
              <a:t>recreation</a:t>
            </a:r>
            <a:r>
              <a:rPr lang="fr-CA" sz="2400" b="1" dirty="0"/>
              <a:t>/sport installations, </a:t>
            </a:r>
            <a:r>
              <a:rPr lang="fr-CA" sz="2400" b="1" dirty="0" err="1"/>
              <a:t>schools</a:t>
            </a:r>
            <a:r>
              <a:rPr lang="fr-CA" sz="2400" b="1" dirty="0"/>
              <a:t> &amp; </a:t>
            </a:r>
            <a:r>
              <a:rPr lang="fr-CA" sz="2400" b="1" dirty="0" err="1"/>
              <a:t>hospitals</a:t>
            </a:r>
            <a:r>
              <a:rPr lang="fr-CA" sz="2400" b="1" dirty="0"/>
              <a:t>), </a:t>
            </a:r>
            <a:r>
              <a:rPr lang="fr-CA" sz="2400" b="1" dirty="0" err="1"/>
              <a:t>supra-regional</a:t>
            </a:r>
            <a:r>
              <a:rPr lang="fr-CA" sz="2400" b="1" dirty="0"/>
              <a:t> (</a:t>
            </a:r>
            <a:r>
              <a:rPr lang="fr-CA" sz="2400" b="1" dirty="0" err="1"/>
              <a:t>highways</a:t>
            </a:r>
            <a:r>
              <a:rPr lang="fr-CA" sz="2400" b="1" dirty="0"/>
              <a:t> </a:t>
            </a:r>
          </a:p>
          <a:p>
            <a:pPr>
              <a:buClr>
                <a:schemeClr val="tx1"/>
              </a:buClr>
            </a:pPr>
            <a:r>
              <a:rPr lang="fr-CA" sz="2400" b="1" dirty="0"/>
              <a:t>   &amp; </a:t>
            </a:r>
            <a:r>
              <a:rPr lang="fr-CA" sz="2400" b="1" dirty="0" err="1"/>
              <a:t>airports</a:t>
            </a:r>
            <a:r>
              <a:rPr lang="fr-CA" sz="2400" b="1" dirty="0"/>
              <a:t>)</a:t>
            </a:r>
            <a:r>
              <a:rPr lang="en-CA" sz="2400" b="1" dirty="0"/>
              <a:t> </a:t>
            </a:r>
          </a:p>
          <a:p>
            <a:pPr>
              <a:buClr>
                <a:schemeClr val="tx1"/>
              </a:buClr>
            </a:pPr>
            <a:endParaRPr lang="en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CA" sz="2400" b="1" dirty="0"/>
              <a:t>Urgent to establish ‘regional territory’ as the principal common planning unit, </a:t>
            </a:r>
          </a:p>
          <a:p>
            <a:pPr>
              <a:buClr>
                <a:schemeClr val="tx1"/>
              </a:buClr>
            </a:pPr>
            <a:r>
              <a:rPr lang="en-CA" sz="2400" b="1" dirty="0"/>
              <a:t>   for the Province as well as for local communities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6346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0" y="3203810"/>
            <a:ext cx="12192000" cy="2244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           FRAMING DEVELOPMENT :</a:t>
            </a:r>
          </a:p>
          <a:p>
            <a:r>
              <a:rPr lang="en-US" dirty="0"/>
              <a:t>     REGION VS LOCAL COMMUNITY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869653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21920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Strengthening territorial cohesiveness– aligning public decision-making </a:t>
            </a:r>
          </a:p>
          <a:p>
            <a:r>
              <a:rPr lang="en-US" sz="2400" b="1" dirty="0"/>
              <a:t>   with socio-economic/demographic conditions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Configuring services &amp; infrastructures based on functional geographic entities (municipalities &amp; regions)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Recognizing zones(urban, semi-urban &amp; rural) complementarity within each governing entity</a:t>
            </a:r>
          </a:p>
          <a:p>
            <a:r>
              <a:rPr lang="en-US" sz="2400" b="1" dirty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Taking account of physical distance between urban &amp; rural zones as a major variable influencing geographical integration</a:t>
            </a:r>
            <a:r>
              <a:rPr lang="en-CA" sz="2400" b="1" dirty="0"/>
              <a:t> (NB rural zones suffer relatively limited isolation)</a:t>
            </a:r>
          </a:p>
        </p:txBody>
      </p:sp>
    </p:spTree>
    <p:extLst>
      <p:ext uri="{BB962C8B-B14F-4D97-AF65-F5344CB8AC3E}">
        <p14:creationId xmlns:p14="http://schemas.microsoft.com/office/powerpoint/2010/main" val="324827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324708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Management of relationships between urban, semi-urban &amp; rural zones -  directly impact regional development &amp; well being of local communities 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b="1" dirty="0" err="1"/>
              <a:t>Need</a:t>
            </a:r>
            <a:r>
              <a:rPr lang="fr-FR" sz="2400" b="1" dirty="0"/>
              <a:t> to </a:t>
            </a:r>
            <a:r>
              <a:rPr lang="fr-FR" sz="2400" b="1" dirty="0" err="1"/>
              <a:t>integrate</a:t>
            </a:r>
            <a:r>
              <a:rPr lang="fr-FR" sz="2400" b="1" dirty="0"/>
              <a:t> </a:t>
            </a:r>
            <a:r>
              <a:rPr lang="fr-FR" sz="2400" b="1" dirty="0" err="1"/>
              <a:t>economic</a:t>
            </a:r>
            <a:r>
              <a:rPr lang="fr-FR" sz="2400" b="1" dirty="0"/>
              <a:t>, social </a:t>
            </a:r>
            <a:r>
              <a:rPr lang="fr-FR" sz="2400" b="1" dirty="0" err="1"/>
              <a:t>development</a:t>
            </a:r>
            <a:r>
              <a:rPr lang="fr-FR" sz="2400" b="1" dirty="0"/>
              <a:t> &amp; environnemental </a:t>
            </a:r>
            <a:r>
              <a:rPr lang="fr-FR" sz="2400" b="1" dirty="0" err="1"/>
              <a:t>policies</a:t>
            </a:r>
            <a:r>
              <a:rPr lang="fr-FR" sz="2400" b="1" dirty="0"/>
              <a:t> at the </a:t>
            </a:r>
            <a:r>
              <a:rPr lang="fr-FR" sz="2400" b="1" dirty="0" err="1"/>
              <a:t>regional</a:t>
            </a:r>
            <a:r>
              <a:rPr lang="fr-FR" sz="2400" b="1" dirty="0"/>
              <a:t> </a:t>
            </a:r>
            <a:r>
              <a:rPr lang="fr-FR" sz="2400" b="1" dirty="0" err="1"/>
              <a:t>level</a:t>
            </a:r>
            <a:r>
              <a:rPr lang="fr-FR" sz="2400" b="1" dirty="0"/>
              <a:t> </a:t>
            </a:r>
          </a:p>
          <a:p>
            <a:endParaRPr lang="fr-FR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CA" sz="2400" b="1" dirty="0"/>
              <a:t>Need to build a stronger </a:t>
            </a:r>
            <a:r>
              <a:rPr lang="fr-FR" sz="2400" b="1" dirty="0" err="1">
                <a:solidFill>
                  <a:srgbClr val="FF0000"/>
                </a:solidFill>
              </a:rPr>
              <a:t>regional</a:t>
            </a:r>
            <a:r>
              <a:rPr lang="fr-FR" sz="2400" b="1" dirty="0">
                <a:solidFill>
                  <a:srgbClr val="FF0000"/>
                </a:solidFill>
              </a:rPr>
              <a:t> public service </a:t>
            </a:r>
            <a:r>
              <a:rPr lang="fr-FR" sz="2400" b="1" dirty="0"/>
              <a:t>(provincial &amp; municipal)</a:t>
            </a:r>
          </a:p>
          <a:p>
            <a:pPr marL="285750" indent="-285750">
              <a:buFont typeface="Wingdings" pitchFamily="2" charset="2"/>
              <a:buChar char="§"/>
            </a:pPr>
            <a:endParaRPr lang="fr-FR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b="1" dirty="0" err="1"/>
              <a:t>Need</a:t>
            </a:r>
            <a:r>
              <a:rPr lang="fr-FR" sz="2400" b="1" dirty="0"/>
              <a:t> to </a:t>
            </a:r>
            <a:r>
              <a:rPr lang="fr-FR" sz="2400" b="1" dirty="0" err="1"/>
              <a:t>develop</a:t>
            </a:r>
            <a:r>
              <a:rPr lang="fr-FR" sz="2400" b="1" dirty="0"/>
              <a:t> </a:t>
            </a:r>
            <a:r>
              <a:rPr lang="fr-FR" sz="2400" b="1" dirty="0" err="1"/>
              <a:t>regional</a:t>
            </a:r>
            <a:r>
              <a:rPr lang="fr-FR" sz="2400" b="1" dirty="0"/>
              <a:t> </a:t>
            </a:r>
            <a:r>
              <a:rPr lang="fr-FR" sz="2400" b="1" dirty="0" err="1"/>
              <a:t>strategic</a:t>
            </a:r>
            <a:r>
              <a:rPr lang="fr-FR" sz="2400" b="1" dirty="0"/>
              <a:t> plans (pluri-</a:t>
            </a:r>
            <a:r>
              <a:rPr lang="fr-FR" sz="2400" b="1" dirty="0" err="1"/>
              <a:t>annual</a:t>
            </a:r>
            <a:r>
              <a:rPr lang="fr-FR" sz="2400" b="1" dirty="0"/>
              <a:t>)</a:t>
            </a:r>
          </a:p>
          <a:p>
            <a:endParaRPr lang="fr-FR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b="1" dirty="0" err="1"/>
              <a:t>Need</a:t>
            </a:r>
            <a:r>
              <a:rPr lang="fr-FR" sz="2400" b="1" dirty="0"/>
              <a:t> to </a:t>
            </a:r>
            <a:r>
              <a:rPr lang="fr-FR" sz="2400" b="1" dirty="0" err="1"/>
              <a:t>entrench</a:t>
            </a:r>
            <a:r>
              <a:rPr lang="fr-FR" sz="2400" b="1" dirty="0"/>
              <a:t> </a:t>
            </a:r>
            <a:r>
              <a:rPr lang="fr-FR" sz="2400" b="1" dirty="0" err="1"/>
              <a:t>regional</a:t>
            </a:r>
            <a:r>
              <a:rPr lang="fr-FR" sz="2400" b="1" dirty="0"/>
              <a:t> </a:t>
            </a:r>
            <a:r>
              <a:rPr lang="fr-FR" sz="2400" b="1" dirty="0" err="1"/>
              <a:t>functions</a:t>
            </a:r>
            <a:r>
              <a:rPr lang="fr-FR" sz="2400" b="1" dirty="0"/>
              <a:t> &amp; services in provincial </a:t>
            </a:r>
            <a:r>
              <a:rPr lang="fr-FR" sz="2400" b="1" dirty="0" err="1"/>
              <a:t>legislation</a:t>
            </a:r>
            <a:r>
              <a:rPr lang="fr-FR" sz="24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6709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46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05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2954879"/>
            <a:ext cx="10764795" cy="1325563"/>
          </a:xfrm>
        </p:spPr>
        <p:txBody>
          <a:bodyPr/>
          <a:lstStyle/>
          <a:p>
            <a:r>
              <a:rPr lang="en-US" dirty="0"/>
              <a:t>Gap to fill</a:t>
            </a:r>
            <a:endParaRPr lang="en-CO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82490A-0332-E144-BE7F-C9DEFEB3ADB7}"/>
              </a:ext>
            </a:extLst>
          </p:cNvPr>
          <p:cNvSpPr txBox="1"/>
          <p:nvPr/>
        </p:nvSpPr>
        <p:spPr>
          <a:xfrm>
            <a:off x="2461952" y="1762507"/>
            <a:ext cx="7223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800" b="1" dirty="0"/>
              <a:t>Political &amp; Administrative Fragmentation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87170E-098C-E947-9C09-87ECC310E721}"/>
              </a:ext>
            </a:extLst>
          </p:cNvPr>
          <p:cNvSpPr txBox="1"/>
          <p:nvPr/>
        </p:nvSpPr>
        <p:spPr>
          <a:xfrm>
            <a:off x="1985355" y="4990983"/>
            <a:ext cx="8454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Socio-Economic Integration (inter-community)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18E3D864-3CBF-9B40-83FC-933BD0D4FA65}"/>
              </a:ext>
            </a:extLst>
          </p:cNvPr>
          <p:cNvSpPr/>
          <p:nvPr/>
        </p:nvSpPr>
        <p:spPr>
          <a:xfrm>
            <a:off x="5232861" y="2640674"/>
            <a:ext cx="138544" cy="158634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AC97F546-65C3-F14C-A546-C91D129B2D09}"/>
              </a:ext>
            </a:extLst>
          </p:cNvPr>
          <p:cNvSpPr/>
          <p:nvPr/>
        </p:nvSpPr>
        <p:spPr>
          <a:xfrm>
            <a:off x="6073832" y="2640673"/>
            <a:ext cx="138545" cy="158634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192087"/>
            <a:ext cx="10485783" cy="14630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PUBLIC DECISION-MAKING &amp; MANAGEMENT MECHANISMS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300293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6306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a) Fragmentation forces</a:t>
            </a:r>
          </a:p>
          <a:p>
            <a:endParaRPr lang="en-US" sz="2400" b="1" u="sng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Number decision-making </a:t>
            </a:r>
            <a:r>
              <a:rPr lang="en-US" sz="2400" b="1" dirty="0" err="1"/>
              <a:t>centres</a:t>
            </a:r>
            <a:r>
              <a:rPr lang="en-US" sz="2400" b="1" dirty="0"/>
              <a:t>- by the hundreds (municipalities DSLs, agencies, commissions)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Size of governance entities (population, territory &amp; tax base)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Configuration of governance entities (around civil parish or local community)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Property tax policies (geared to local municipality or LSD)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Local planning exclusively (services &amp; infrastructures)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Absence of regional plans (services or infrastructures)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37497"/>
            <a:ext cx="10764795" cy="1325563"/>
          </a:xfrm>
        </p:spPr>
        <p:txBody>
          <a:bodyPr/>
          <a:lstStyle/>
          <a:p>
            <a:pPr algn="ctr"/>
            <a:r>
              <a:rPr lang="en-US" u="sng" dirty="0"/>
              <a:t>At a local level</a:t>
            </a:r>
            <a:endParaRPr lang="en-CO" u="sng" dirty="0"/>
          </a:p>
        </p:txBody>
      </p:sp>
    </p:spTree>
    <p:extLst>
      <p:ext uri="{BB962C8B-B14F-4D97-AF65-F5344CB8AC3E}">
        <p14:creationId xmlns:p14="http://schemas.microsoft.com/office/powerpoint/2010/main" val="268721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37497"/>
            <a:ext cx="10764795" cy="1325563"/>
          </a:xfrm>
        </p:spPr>
        <p:txBody>
          <a:bodyPr/>
          <a:lstStyle/>
          <a:p>
            <a:pPr algn="ctr"/>
            <a:r>
              <a:rPr lang="en-US" u="sng" dirty="0"/>
              <a:t>At a local level</a:t>
            </a:r>
            <a:endParaRPr lang="en-CO" u="sng" dirty="0"/>
          </a:p>
        </p:txBody>
      </p:sp>
      <p:sp>
        <p:nvSpPr>
          <p:cNvPr id="5" name="Rectangle 4"/>
          <p:cNvSpPr/>
          <p:nvPr/>
        </p:nvSpPr>
        <p:spPr>
          <a:xfrm>
            <a:off x="0" y="148245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b) Regional integration forces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Regional Service Commission – the only formal common regional structure </a:t>
            </a:r>
          </a:p>
          <a:p>
            <a:r>
              <a:rPr lang="en-US" sz="2400" b="1" dirty="0"/>
              <a:t>   (waste management &amp; some aspects of planning)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Variety of voluntary inter-community structures (mostly single purpose)</a:t>
            </a:r>
          </a:p>
        </p:txBody>
      </p:sp>
    </p:spTree>
    <p:extLst>
      <p:ext uri="{BB962C8B-B14F-4D97-AF65-F5344CB8AC3E}">
        <p14:creationId xmlns:p14="http://schemas.microsoft.com/office/powerpoint/2010/main" val="282712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63060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400" b="1" dirty="0"/>
              <a:t>Electoral arrangements (electoral geography/ rules largely built around local community)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Number of electoral districts (49, down from 58 since early 1990s)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Boundaries of electoral district (often coincide with local community)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Single member district (1974)</a:t>
            </a:r>
          </a:p>
          <a:p>
            <a:endParaRPr lang="en-US" sz="2400" b="1" dirty="0"/>
          </a:p>
          <a:p>
            <a:r>
              <a:rPr lang="en-US" sz="2400" b="1" dirty="0"/>
              <a:t>All factors which put a premium on local or parochial considerations as opposed   to regional interests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37497"/>
            <a:ext cx="10764795" cy="1325563"/>
          </a:xfrm>
        </p:spPr>
        <p:txBody>
          <a:bodyPr/>
          <a:lstStyle/>
          <a:p>
            <a:pPr algn="ctr"/>
            <a:r>
              <a:rPr lang="en-US" u="sng" dirty="0"/>
              <a:t>At a provincial level</a:t>
            </a:r>
            <a:endParaRPr lang="en-CO" u="sng" dirty="0"/>
          </a:p>
        </p:txBody>
      </p:sp>
    </p:spTree>
    <p:extLst>
      <p:ext uri="{BB962C8B-B14F-4D97-AF65-F5344CB8AC3E}">
        <p14:creationId xmlns:p14="http://schemas.microsoft.com/office/powerpoint/2010/main" val="239812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63060"/>
            <a:ext cx="12192000" cy="4156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b) Administrative arrangements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 Absence of common administrative districts (maps)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As many administrative districts as there are departments &amp; government agencies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Multiple administrative districts within same department. Administrative district attached to individual provincial program</a:t>
            </a:r>
          </a:p>
          <a:p>
            <a:endParaRPr lang="en-US" sz="2400" b="1" dirty="0"/>
          </a:p>
          <a:p>
            <a:r>
              <a:rPr lang="en-US" sz="2400" b="1" dirty="0"/>
              <a:t>Work against regional coordination &amp; planning . Foster duplication &amp; overlap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37497"/>
            <a:ext cx="10764795" cy="1325563"/>
          </a:xfrm>
        </p:spPr>
        <p:txBody>
          <a:bodyPr/>
          <a:lstStyle/>
          <a:p>
            <a:pPr algn="ctr"/>
            <a:r>
              <a:rPr lang="en-US" u="sng" dirty="0"/>
              <a:t>At a provincial level</a:t>
            </a:r>
            <a:endParaRPr lang="en-CO" u="sng" dirty="0"/>
          </a:p>
        </p:txBody>
      </p:sp>
    </p:spTree>
    <p:extLst>
      <p:ext uri="{BB962C8B-B14F-4D97-AF65-F5344CB8AC3E}">
        <p14:creationId xmlns:p14="http://schemas.microsoft.com/office/powerpoint/2010/main" val="354667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68213C2-FF5D-1D44-A540-878099DF289D}"/>
              </a:ext>
            </a:extLst>
          </p:cNvPr>
          <p:cNvSpPr txBox="1">
            <a:spLocks/>
          </p:cNvSpPr>
          <p:nvPr/>
        </p:nvSpPr>
        <p:spPr>
          <a:xfrm>
            <a:off x="0" y="3061251"/>
            <a:ext cx="12192000" cy="2258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ROLE OF PUBLIC INFRASTRUCTURES</a:t>
            </a:r>
          </a:p>
          <a:p>
            <a:r>
              <a:rPr lang="en-US" dirty="0"/>
              <a:t>     IN TERRITORIAL DEVELOPMENT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63719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579</Words>
  <Application>Microsoft Macintosh PowerPoint</Application>
  <PresentationFormat>Widescreen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Office Theme</vt:lpstr>
      <vt:lpstr>From Socio-Economic to Political /        Administrative Integration</vt:lpstr>
      <vt:lpstr>PowerPoint Presentation</vt:lpstr>
      <vt:lpstr>Gap to fill</vt:lpstr>
      <vt:lpstr>PowerPoint Presentation</vt:lpstr>
      <vt:lpstr>At a local level</vt:lpstr>
      <vt:lpstr>At a local level</vt:lpstr>
      <vt:lpstr>At a provincial level</vt:lpstr>
      <vt:lpstr>At a provincial 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Duink Studio</dc:creator>
  <cp:lastModifiedBy>Jean-Guy Finn</cp:lastModifiedBy>
  <cp:revision>30</cp:revision>
  <dcterms:created xsi:type="dcterms:W3CDTF">2020-05-26T14:16:10Z</dcterms:created>
  <dcterms:modified xsi:type="dcterms:W3CDTF">2020-06-01T12:52:19Z</dcterms:modified>
</cp:coreProperties>
</file>