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5" r:id="rId4"/>
    <p:sldId id="276" r:id="rId5"/>
    <p:sldId id="274" r:id="rId6"/>
    <p:sldId id="277" r:id="rId7"/>
    <p:sldId id="267" r:id="rId8"/>
    <p:sldId id="279" r:id="rId9"/>
    <p:sldId id="270" r:id="rId10"/>
    <p:sldId id="268" r:id="rId11"/>
    <p:sldId id="278" r:id="rId12"/>
    <p:sldId id="280" r:id="rId13"/>
    <p:sldId id="271" r:id="rId14"/>
    <p:sldId id="284" r:id="rId15"/>
    <p:sldId id="281" r:id="rId16"/>
    <p:sldId id="282" r:id="rId17"/>
    <p:sldId id="26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8E8C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8" autoAdjust="0"/>
    <p:restoredTop sz="94660"/>
  </p:normalViewPr>
  <p:slideViewPr>
    <p:cSldViewPr snapToGrid="0">
      <p:cViewPr varScale="1">
        <p:scale>
          <a:sx n="156" d="100"/>
          <a:sy n="156" d="100"/>
        </p:scale>
        <p:origin x="112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Net Debt / GDP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0454093483315373E-2"/>
          <c:y val="0.10252318428422284"/>
          <c:w val="0.87721723574395694"/>
          <c:h val="0.67488064953493276"/>
        </c:manualLayout>
      </c:layout>
      <c:lineChart>
        <c:grouping val="standard"/>
        <c:varyColors val="0"/>
        <c:ser>
          <c:idx val="0"/>
          <c:order val="0"/>
          <c:tx>
            <c:strRef>
              <c:f>Sheet1!$W$34</c:f>
              <c:strCache>
                <c:ptCount val="1"/>
                <c:pt idx="0">
                  <c:v>Net Debt / GDP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Sheet1!$U$35:$U$60</c:f>
              <c:strCache>
                <c:ptCount val="26"/>
                <c:pt idx="0">
                  <c:v>1993-94</c:v>
                </c:pt>
                <c:pt idx="1">
                  <c:v>1994-95</c:v>
                </c:pt>
                <c:pt idx="2">
                  <c:v>1995-96</c:v>
                </c:pt>
                <c:pt idx="3">
                  <c:v>1996-97</c:v>
                </c:pt>
                <c:pt idx="4">
                  <c:v>1997-98</c:v>
                </c:pt>
                <c:pt idx="5">
                  <c:v>1998-99</c:v>
                </c:pt>
                <c:pt idx="6">
                  <c:v>1999-00</c:v>
                </c:pt>
                <c:pt idx="7">
                  <c:v>2000-01</c:v>
                </c:pt>
                <c:pt idx="8">
                  <c:v>2001-02</c:v>
                </c:pt>
                <c:pt idx="9">
                  <c:v>2002-03</c:v>
                </c:pt>
                <c:pt idx="10">
                  <c:v>2003-04</c:v>
                </c:pt>
                <c:pt idx="11">
                  <c:v>2004-05</c:v>
                </c:pt>
                <c:pt idx="12">
                  <c:v>2005-06</c:v>
                </c:pt>
                <c:pt idx="13">
                  <c:v>2006-07</c:v>
                </c:pt>
                <c:pt idx="14">
                  <c:v>2007-08</c:v>
                </c:pt>
                <c:pt idx="15">
                  <c:v>2008-09</c:v>
                </c:pt>
                <c:pt idx="16">
                  <c:v>2009-10</c:v>
                </c:pt>
                <c:pt idx="17">
                  <c:v>2010-11</c:v>
                </c:pt>
                <c:pt idx="18">
                  <c:v>2011-12</c:v>
                </c:pt>
                <c:pt idx="19">
                  <c:v>2012-13</c:v>
                </c:pt>
                <c:pt idx="20">
                  <c:v>2013-14</c:v>
                </c:pt>
                <c:pt idx="21">
                  <c:v>2014-15</c:v>
                </c:pt>
                <c:pt idx="22">
                  <c:v>2015-16</c:v>
                </c:pt>
                <c:pt idx="23">
                  <c:v>2016-17</c:v>
                </c:pt>
                <c:pt idx="24">
                  <c:v>2017-18</c:v>
                </c:pt>
                <c:pt idx="25">
                  <c:v>2018-19</c:v>
                </c:pt>
              </c:strCache>
            </c:strRef>
          </c:cat>
          <c:val>
            <c:numRef>
              <c:f>Sheet1!$W$35:$W$60</c:f>
              <c:numCache>
                <c:formatCode>0%</c:formatCode>
                <c:ptCount val="26"/>
                <c:pt idx="0">
                  <c:v>0.36056384523966728</c:v>
                </c:pt>
                <c:pt idx="1">
                  <c:v>0.35225088517956499</c:v>
                </c:pt>
                <c:pt idx="2">
                  <c:v>0.32670851176160026</c:v>
                </c:pt>
                <c:pt idx="3">
                  <c:v>0.33112728112728113</c:v>
                </c:pt>
                <c:pt idx="4">
                  <c:v>0.32913588730458682</c:v>
                </c:pt>
                <c:pt idx="5">
                  <c:v>0.3242828149854643</c:v>
                </c:pt>
                <c:pt idx="6">
                  <c:v>0.3571002024291498</c:v>
                </c:pt>
                <c:pt idx="7">
                  <c:v>0.33096252333317377</c:v>
                </c:pt>
                <c:pt idx="8">
                  <c:v>0.31427508602250537</c:v>
                </c:pt>
                <c:pt idx="9">
                  <c:v>0.31071735686806973</c:v>
                </c:pt>
                <c:pt idx="10">
                  <c:v>0.30489667371327495</c:v>
                </c:pt>
                <c:pt idx="11">
                  <c:v>0.28336462329605744</c:v>
                </c:pt>
                <c:pt idx="12">
                  <c:v>0.26910267909370977</c:v>
                </c:pt>
                <c:pt idx="13">
                  <c:v>0.25060092564944764</c:v>
                </c:pt>
                <c:pt idx="14">
                  <c:v>0.24931221783295712</c:v>
                </c:pt>
                <c:pt idx="15">
                  <c:v>0.26118161015186186</c:v>
                </c:pt>
                <c:pt idx="16">
                  <c:v>0.29527218648405618</c:v>
                </c:pt>
                <c:pt idx="17">
                  <c:v>0.31766163401499881</c:v>
                </c:pt>
                <c:pt idx="18">
                  <c:v>0.31884604416843576</c:v>
                </c:pt>
                <c:pt idx="19">
                  <c:v>0.34697612982356824</c:v>
                </c:pt>
                <c:pt idx="20">
                  <c:v>0.36552945972217871</c:v>
                </c:pt>
                <c:pt idx="21">
                  <c:v>0.40383525352720101</c:v>
                </c:pt>
                <c:pt idx="22">
                  <c:v>0.40807700355722953</c:v>
                </c:pt>
                <c:pt idx="23">
                  <c:v>0.4025691814739295</c:v>
                </c:pt>
                <c:pt idx="24">
                  <c:v>0.38872575017445921</c:v>
                </c:pt>
                <c:pt idx="25">
                  <c:v>0.37759021803819726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4B66-43ED-A710-50EEAB5883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3928031"/>
        <c:axId val="527013167"/>
      </c:lineChart>
      <c:catAx>
        <c:axId val="5839280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7013167"/>
        <c:crosses val="autoZero"/>
        <c:auto val="1"/>
        <c:lblAlgn val="ctr"/>
        <c:lblOffset val="100"/>
        <c:noMultiLvlLbl val="0"/>
      </c:catAx>
      <c:valAx>
        <c:axId val="527013167"/>
        <c:scaling>
          <c:orientation val="minMax"/>
          <c:min val="0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39280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sz="1800" b="1" dirty="0"/>
              <a:t>Average</a:t>
            </a:r>
            <a:r>
              <a:rPr lang="en-CA" sz="1800" b="1" baseline="0" dirty="0"/>
              <a:t> Annual Labour Productivity Growth</a:t>
            </a:r>
          </a:p>
          <a:p>
            <a:pPr>
              <a:defRPr/>
            </a:pPr>
            <a:r>
              <a:rPr lang="en-CA" sz="1800" b="1" baseline="0" dirty="0"/>
              <a:t>Business Sector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Sheet1!$D$38</c:f>
              <c:strCache>
                <c:ptCount val="1"/>
                <c:pt idx="0">
                  <c:v>1998-2008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Sheet1!$C$39:$C$40</c:f>
              <c:strCache>
                <c:ptCount val="2"/>
                <c:pt idx="0">
                  <c:v>Canada</c:v>
                </c:pt>
                <c:pt idx="1">
                  <c:v>New Brunswick</c:v>
                </c:pt>
              </c:strCache>
            </c:strRef>
          </c:cat>
          <c:val>
            <c:numRef>
              <c:f>Sheet1!$D$39:$D$40</c:f>
              <c:numCache>
                <c:formatCode>0.0%</c:formatCode>
                <c:ptCount val="2"/>
                <c:pt idx="0">
                  <c:v>1.4968706363565287E-2</c:v>
                </c:pt>
                <c:pt idx="1">
                  <c:v>1.5618321022500714E-2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C3-4E0F-811F-5F85F72E3938}"/>
            </c:ext>
          </c:extLst>
        </c:ser>
        <c:ser>
          <c:idx val="1"/>
          <c:order val="1"/>
          <c:tx>
            <c:strRef>
              <c:f>Sheet1!$E$38</c:f>
              <c:strCache>
                <c:ptCount val="1"/>
                <c:pt idx="0">
                  <c:v>2008-2018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Sheet1!$C$39:$C$40</c:f>
              <c:strCache>
                <c:ptCount val="2"/>
                <c:pt idx="0">
                  <c:v>Canada</c:v>
                </c:pt>
                <c:pt idx="1">
                  <c:v>New Brunswick</c:v>
                </c:pt>
              </c:strCache>
            </c:strRef>
          </c:cat>
          <c:val>
            <c:numRef>
              <c:f>Sheet1!$E$39:$E$40</c:f>
              <c:numCache>
                <c:formatCode>0.0%</c:formatCode>
                <c:ptCount val="2"/>
                <c:pt idx="0">
                  <c:v>1.0531936946216236E-2</c:v>
                </c:pt>
                <c:pt idx="1">
                  <c:v>5.7875150884618698E-3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C3-4E0F-811F-5F85F72E39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92267168"/>
        <c:axId val="1501338608"/>
      </c:barChart>
      <c:catAx>
        <c:axId val="1492267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1338608"/>
        <c:crosses val="autoZero"/>
        <c:auto val="1"/>
        <c:lblAlgn val="ctr"/>
        <c:lblOffset val="100"/>
        <c:noMultiLvlLbl val="0"/>
      </c:catAx>
      <c:valAx>
        <c:axId val="1501338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2267168"/>
        <c:crosses val="autoZero"/>
        <c:crossBetween val="between"/>
        <c:majorUnit val="4.000000000000001E-3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sz="1800" b="1" dirty="0"/>
              <a:t>Annual Output*</a:t>
            </a:r>
            <a:r>
              <a:rPr lang="en-CA" sz="1800" b="1" baseline="0" dirty="0"/>
              <a:t> Growth </a:t>
            </a:r>
          </a:p>
          <a:p>
            <a:pPr>
              <a:defRPr/>
            </a:pPr>
            <a:r>
              <a:rPr lang="en-CA" sz="1800" b="1" baseline="0" dirty="0"/>
              <a:t>in the Business (Private) Sector</a:t>
            </a:r>
            <a:endParaRPr lang="en-CA" sz="18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Sheet8!$N$13</c:f>
              <c:strCache>
                <c:ptCount val="1"/>
                <c:pt idx="0">
                  <c:v>1998-2008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Sheet8!$M$14:$M$15</c:f>
              <c:strCache>
                <c:ptCount val="2"/>
                <c:pt idx="0">
                  <c:v>Canada</c:v>
                </c:pt>
                <c:pt idx="1">
                  <c:v>New Brunswick</c:v>
                </c:pt>
              </c:strCache>
            </c:strRef>
          </c:cat>
          <c:val>
            <c:numRef>
              <c:f>Sheet8!$N$14:$N$15</c:f>
              <c:numCache>
                <c:formatCode>0.0%</c:formatCode>
                <c:ptCount val="2"/>
                <c:pt idx="0">
                  <c:v>2.9864709656902244E-2</c:v>
                </c:pt>
                <c:pt idx="1">
                  <c:v>2.4484525589218986E-2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B3-4808-9D66-C47D618473E3}"/>
            </c:ext>
          </c:extLst>
        </c:ser>
        <c:ser>
          <c:idx val="1"/>
          <c:order val="1"/>
          <c:tx>
            <c:strRef>
              <c:f>Sheet8!$O$13</c:f>
              <c:strCache>
                <c:ptCount val="1"/>
                <c:pt idx="0">
                  <c:v>2008-2018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Sheet8!$M$14:$M$15</c:f>
              <c:strCache>
                <c:ptCount val="2"/>
                <c:pt idx="0">
                  <c:v>Canada</c:v>
                </c:pt>
                <c:pt idx="1">
                  <c:v>New Brunswick</c:v>
                </c:pt>
              </c:strCache>
            </c:strRef>
          </c:cat>
          <c:val>
            <c:numRef>
              <c:f>Sheet8!$O$14:$O$15</c:f>
              <c:numCache>
                <c:formatCode>0.0%</c:formatCode>
                <c:ptCount val="2"/>
                <c:pt idx="0">
                  <c:v>1.7579330806095639E-2</c:v>
                </c:pt>
                <c:pt idx="1">
                  <c:v>4.3355277980450246E-4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B3-4808-9D66-C47D618473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8273807"/>
        <c:axId val="811243599"/>
      </c:barChart>
      <c:catAx>
        <c:axId val="678273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1243599"/>
        <c:crosses val="autoZero"/>
        <c:auto val="1"/>
        <c:lblAlgn val="ctr"/>
        <c:lblOffset val="100"/>
        <c:noMultiLvlLbl val="0"/>
      </c:catAx>
      <c:valAx>
        <c:axId val="8112435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82738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sz="1800" b="1" dirty="0"/>
              <a:t>Employment in Public</a:t>
            </a:r>
            <a:r>
              <a:rPr lang="en-CA" sz="1800" b="1" baseline="0" dirty="0"/>
              <a:t> and Private Sectors*</a:t>
            </a:r>
          </a:p>
          <a:p>
            <a:pPr>
              <a:defRPr/>
            </a:pPr>
            <a:r>
              <a:rPr lang="en-CA" sz="1800" b="1" baseline="0" dirty="0"/>
              <a:t>New </a:t>
            </a:r>
            <a:r>
              <a:rPr lang="en-CA" sz="1800" b="1" baseline="0"/>
              <a:t>Brunswick (‘000)</a:t>
            </a:r>
            <a:endParaRPr lang="en-CA" sz="1800" b="1" dirty="0"/>
          </a:p>
        </c:rich>
      </c:tx>
      <c:layout>
        <c:manualLayout>
          <c:xMode val="edge"/>
          <c:yMode val="edge"/>
          <c:x val="9.4901960784313719E-2"/>
          <c:y val="1.64973094447096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Sheet1!$C$36</c:f>
              <c:strCache>
                <c:ptCount val="1"/>
                <c:pt idx="0">
                  <c:v>Private Sector (left axis)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Sheet1!$D$35:$V$35</c:f>
              <c:numCache>
                <c:formatCode>General</c:formatCode>
                <c:ptCount val="19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</c:numCache>
            </c:numRef>
          </c:cat>
          <c:val>
            <c:numRef>
              <c:f>Sheet1!$D$36:$V$36</c:f>
              <c:numCache>
                <c:formatCode>General</c:formatCode>
                <c:ptCount val="19"/>
                <c:pt idx="0">
                  <c:v>245</c:v>
                </c:pt>
                <c:pt idx="1">
                  <c:v>255.49999999999994</c:v>
                </c:pt>
                <c:pt idx="2">
                  <c:v>255.10000000000002</c:v>
                </c:pt>
                <c:pt idx="3">
                  <c:v>258.10000000000002</c:v>
                </c:pt>
                <c:pt idx="4">
                  <c:v>253.4</c:v>
                </c:pt>
                <c:pt idx="5">
                  <c:v>256.99999999999994</c:v>
                </c:pt>
                <c:pt idx="6">
                  <c:v>262.10000000000002</c:v>
                </c:pt>
                <c:pt idx="7">
                  <c:v>260.59999999999997</c:v>
                </c:pt>
                <c:pt idx="8">
                  <c:v>255.29999999999995</c:v>
                </c:pt>
                <c:pt idx="9">
                  <c:v>253.79999999999998</c:v>
                </c:pt>
                <c:pt idx="10">
                  <c:v>255.20000000000005</c:v>
                </c:pt>
                <c:pt idx="11">
                  <c:v>251.29999999999998</c:v>
                </c:pt>
                <c:pt idx="12">
                  <c:v>252.79999999999998</c:v>
                </c:pt>
                <c:pt idx="13">
                  <c:v>253.69999999999993</c:v>
                </c:pt>
                <c:pt idx="14">
                  <c:v>248.80000000000007</c:v>
                </c:pt>
                <c:pt idx="15">
                  <c:v>248.90000000000003</c:v>
                </c:pt>
                <c:pt idx="16">
                  <c:v>245.59999999999997</c:v>
                </c:pt>
                <c:pt idx="17">
                  <c:v>242.90000000000003</c:v>
                </c:pt>
                <c:pt idx="18">
                  <c:v>243.5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7942-416D-B632-2FC5604DDE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34032"/>
        <c:axId val="234159904"/>
      </c:lineChart>
      <c:lineChart>
        <c:grouping val="standard"/>
        <c:varyColors val="0"/>
        <c:ser>
          <c:idx val="1"/>
          <c:order val="1"/>
          <c:tx>
            <c:strRef>
              <c:f>Sheet1!$C$37</c:f>
              <c:strCache>
                <c:ptCount val="1"/>
                <c:pt idx="0">
                  <c:v>Public Sector (right axis)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Sheet1!$D$35:$V$35</c:f>
              <c:numCache>
                <c:formatCode>General</c:formatCode>
                <c:ptCount val="19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</c:numCache>
            </c:numRef>
          </c:cat>
          <c:val>
            <c:numRef>
              <c:f>Sheet1!$D$37:$V$37</c:f>
              <c:numCache>
                <c:formatCode>General</c:formatCode>
                <c:ptCount val="19"/>
                <c:pt idx="0">
                  <c:v>85</c:v>
                </c:pt>
                <c:pt idx="1">
                  <c:v>86.4</c:v>
                </c:pt>
                <c:pt idx="2">
                  <c:v>86.6</c:v>
                </c:pt>
                <c:pt idx="3">
                  <c:v>90</c:v>
                </c:pt>
                <c:pt idx="4">
                  <c:v>93.1</c:v>
                </c:pt>
                <c:pt idx="5">
                  <c:v>93.399999999999991</c:v>
                </c:pt>
                <c:pt idx="6">
                  <c:v>95.5</c:v>
                </c:pt>
                <c:pt idx="7">
                  <c:v>100.1</c:v>
                </c:pt>
                <c:pt idx="8">
                  <c:v>104.69999999999999</c:v>
                </c:pt>
                <c:pt idx="9">
                  <c:v>104.30000000000001</c:v>
                </c:pt>
                <c:pt idx="10">
                  <c:v>100.30000000000001</c:v>
                </c:pt>
                <c:pt idx="11">
                  <c:v>101.79999999999998</c:v>
                </c:pt>
                <c:pt idx="12">
                  <c:v>101.7</c:v>
                </c:pt>
                <c:pt idx="13">
                  <c:v>100.19999999999999</c:v>
                </c:pt>
                <c:pt idx="14">
                  <c:v>103</c:v>
                </c:pt>
                <c:pt idx="15">
                  <c:v>102.6</c:v>
                </c:pt>
                <c:pt idx="16">
                  <c:v>107.3</c:v>
                </c:pt>
                <c:pt idx="17">
                  <c:v>110.9</c:v>
                </c:pt>
                <c:pt idx="18">
                  <c:v>113.19999999999999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7942-416D-B632-2FC5604DDE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5102224"/>
        <c:axId val="385782640"/>
      </c:lineChart>
      <c:catAx>
        <c:axId val="713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4159904"/>
        <c:crosses val="autoZero"/>
        <c:auto val="1"/>
        <c:lblAlgn val="ctr"/>
        <c:lblOffset val="100"/>
        <c:noMultiLvlLbl val="0"/>
      </c:catAx>
      <c:valAx>
        <c:axId val="234159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34032"/>
        <c:crosses val="autoZero"/>
        <c:crossBetween val="between"/>
      </c:valAx>
      <c:valAx>
        <c:axId val="385782640"/>
        <c:scaling>
          <c:orientation val="minMax"/>
          <c:min val="8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5102224"/>
        <c:crosses val="max"/>
        <c:crossBetween val="between"/>
      </c:valAx>
      <c:catAx>
        <c:axId val="3851022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8578264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sz="1800" b="1"/>
              <a:t>Selected Labour Force Characteristics</a:t>
            </a:r>
          </a:p>
          <a:p>
            <a:pPr>
              <a:defRPr/>
            </a:pPr>
            <a:r>
              <a:rPr lang="en-CA" sz="1800" b="1"/>
              <a:t>New</a:t>
            </a:r>
            <a:r>
              <a:rPr lang="en-CA" sz="1800" b="1" baseline="0"/>
              <a:t> Brunswick (‘000)</a:t>
            </a:r>
            <a:endParaRPr lang="en-CA" sz="18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Sheet3!$B$8</c:f>
              <c:strCache>
                <c:ptCount val="1"/>
                <c:pt idx="0">
                  <c:v>Population 15-64 (left axis)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Sheet3!$C$7:$G$7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Sheet3!$C$8:$G$8</c:f>
              <c:numCache>
                <c:formatCode>General</c:formatCode>
                <c:ptCount val="5"/>
                <c:pt idx="0">
                  <c:v>504.88600000000002</c:v>
                </c:pt>
                <c:pt idx="1">
                  <c:v>503.18</c:v>
                </c:pt>
                <c:pt idx="2">
                  <c:v>501.197</c:v>
                </c:pt>
                <c:pt idx="3">
                  <c:v>499.66699999999997</c:v>
                </c:pt>
                <c:pt idx="4">
                  <c:v>499.36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A455-4971-91CA-A38B5DAF85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0132976"/>
        <c:axId val="243091040"/>
      </c:lineChart>
      <c:lineChart>
        <c:grouping val="standard"/>
        <c:varyColors val="0"/>
        <c:ser>
          <c:idx val="1"/>
          <c:order val="1"/>
          <c:tx>
            <c:strRef>
              <c:f>Sheet3!$B$9</c:f>
              <c:strCache>
                <c:ptCount val="1"/>
                <c:pt idx="0">
                  <c:v>Labour force (right axis)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Sheet3!$C$7:$G$7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Sheet3!$C$9:$G$9</c:f>
              <c:numCache>
                <c:formatCode>General</c:formatCode>
                <c:ptCount val="5"/>
                <c:pt idx="0">
                  <c:v>390.2</c:v>
                </c:pt>
                <c:pt idx="1">
                  <c:v>388.6</c:v>
                </c:pt>
                <c:pt idx="2">
                  <c:v>383.9</c:v>
                </c:pt>
                <c:pt idx="3">
                  <c:v>384.5</c:v>
                </c:pt>
                <c:pt idx="4">
                  <c:v>387.6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A455-4971-91CA-A38B5DAF85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0157776"/>
        <c:axId val="243107264"/>
      </c:lineChart>
      <c:catAx>
        <c:axId val="570132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3091040"/>
        <c:crosses val="autoZero"/>
        <c:auto val="1"/>
        <c:lblAlgn val="ctr"/>
        <c:lblOffset val="100"/>
        <c:noMultiLvlLbl val="0"/>
      </c:catAx>
      <c:valAx>
        <c:axId val="243091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0132976"/>
        <c:crosses val="autoZero"/>
        <c:crossBetween val="between"/>
        <c:majorUnit val="2"/>
      </c:valAx>
      <c:valAx>
        <c:axId val="24310726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0157776"/>
        <c:crosses val="max"/>
        <c:crossBetween val="between"/>
        <c:majorUnit val="2"/>
      </c:valAx>
      <c:catAx>
        <c:axId val="5701577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431072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sz="1800" b="1" dirty="0"/>
              <a:t>Contribution of Migration to Population Growth, New</a:t>
            </a:r>
            <a:r>
              <a:rPr lang="en-CA" sz="1800" b="1" baseline="0" dirty="0"/>
              <a:t> Brunswick</a:t>
            </a:r>
            <a:endParaRPr lang="en-CA" sz="1800" b="1" dirty="0"/>
          </a:p>
        </c:rich>
      </c:tx>
      <c:layout>
        <c:manualLayout>
          <c:xMode val="edge"/>
          <c:yMode val="edge"/>
          <c:x val="0.1598039215686274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Sheet3!$B$49</c:f>
              <c:strCache>
                <c:ptCount val="1"/>
                <c:pt idx="0">
                  <c:v>Net non-permanent residents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Sheet3!$C$48:$G$48</c:f>
              <c:strCache>
                <c:ptCount val="5"/>
                <c:pt idx="0">
                  <c:v>2014/15</c:v>
                </c:pt>
                <c:pt idx="1">
                  <c:v>2015/16</c:v>
                </c:pt>
                <c:pt idx="2">
                  <c:v>2016/17</c:v>
                </c:pt>
                <c:pt idx="3">
                  <c:v>2017/18</c:v>
                </c:pt>
                <c:pt idx="4">
                  <c:v>2018/19</c:v>
                </c:pt>
              </c:strCache>
            </c:strRef>
          </c:cat>
          <c:val>
            <c:numRef>
              <c:f>Sheet3!$C$49:$G$49</c:f>
              <c:numCache>
                <c:formatCode>General</c:formatCode>
                <c:ptCount val="5"/>
                <c:pt idx="0">
                  <c:v>-220</c:v>
                </c:pt>
                <c:pt idx="1">
                  <c:v>815</c:v>
                </c:pt>
                <c:pt idx="2">
                  <c:v>594</c:v>
                </c:pt>
                <c:pt idx="3">
                  <c:v>886</c:v>
                </c:pt>
                <c:pt idx="4">
                  <c:v>1752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F7-42DF-A702-15521A84D108}"/>
            </c:ext>
          </c:extLst>
        </c:ser>
        <c:ser>
          <c:idx val="1"/>
          <c:order val="1"/>
          <c:tx>
            <c:strRef>
              <c:f>Sheet3!$B$50</c:f>
              <c:strCache>
                <c:ptCount val="1"/>
                <c:pt idx="0">
                  <c:v>Net interprovincial migration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Sheet3!$C$48:$G$48</c:f>
              <c:strCache>
                <c:ptCount val="5"/>
                <c:pt idx="0">
                  <c:v>2014/15</c:v>
                </c:pt>
                <c:pt idx="1">
                  <c:v>2015/16</c:v>
                </c:pt>
                <c:pt idx="2">
                  <c:v>2016/17</c:v>
                </c:pt>
                <c:pt idx="3">
                  <c:v>2017/18</c:v>
                </c:pt>
                <c:pt idx="4">
                  <c:v>2018/19</c:v>
                </c:pt>
              </c:strCache>
            </c:strRef>
          </c:cat>
          <c:val>
            <c:numRef>
              <c:f>Sheet3!$C$50:$G$50</c:f>
              <c:numCache>
                <c:formatCode>#,##0</c:formatCode>
                <c:ptCount val="5"/>
                <c:pt idx="0">
                  <c:v>-2790</c:v>
                </c:pt>
                <c:pt idx="1">
                  <c:v>-1113</c:v>
                </c:pt>
                <c:pt idx="2">
                  <c:v>434</c:v>
                </c:pt>
                <c:pt idx="3">
                  <c:v>481</c:v>
                </c:pt>
                <c:pt idx="4">
                  <c:v>606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F7-42DF-A702-15521A84D108}"/>
            </c:ext>
          </c:extLst>
        </c:ser>
        <c:ser>
          <c:idx val="2"/>
          <c:order val="2"/>
          <c:tx>
            <c:strRef>
              <c:f>Sheet3!$B$51</c:f>
              <c:strCache>
                <c:ptCount val="1"/>
                <c:pt idx="0">
                  <c:v>Net immigration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Sheet3!$C$48:$G$48</c:f>
              <c:strCache>
                <c:ptCount val="5"/>
                <c:pt idx="0">
                  <c:v>2014/15</c:v>
                </c:pt>
                <c:pt idx="1">
                  <c:v>2015/16</c:v>
                </c:pt>
                <c:pt idx="2">
                  <c:v>2016/17</c:v>
                </c:pt>
                <c:pt idx="3">
                  <c:v>2017/18</c:v>
                </c:pt>
                <c:pt idx="4">
                  <c:v>2018/19</c:v>
                </c:pt>
              </c:strCache>
            </c:strRef>
          </c:cat>
          <c:val>
            <c:numRef>
              <c:f>Sheet3!$C$51:$G$51</c:f>
              <c:numCache>
                <c:formatCode>#,##0</c:formatCode>
                <c:ptCount val="5"/>
                <c:pt idx="0">
                  <c:v>2313</c:v>
                </c:pt>
                <c:pt idx="1">
                  <c:v>4065</c:v>
                </c:pt>
                <c:pt idx="2">
                  <c:v>3184</c:v>
                </c:pt>
                <c:pt idx="3">
                  <c:v>3851</c:v>
                </c:pt>
                <c:pt idx="4">
                  <c:v>4805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3F7-42DF-A702-15521A84D1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70103376"/>
        <c:axId val="243096448"/>
      </c:barChart>
      <c:catAx>
        <c:axId val="570103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3096448"/>
        <c:crosses val="autoZero"/>
        <c:auto val="1"/>
        <c:lblAlgn val="ctr"/>
        <c:lblOffset val="100"/>
        <c:noMultiLvlLbl val="0"/>
      </c:catAx>
      <c:valAx>
        <c:axId val="243096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0103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sz="1800" b="1" dirty="0"/>
              <a:t>Revenue</a:t>
            </a:r>
            <a:r>
              <a:rPr lang="en-CA" sz="1800" b="1" baseline="0" dirty="0"/>
              <a:t> by Source, New Brunswick</a:t>
            </a:r>
          </a:p>
          <a:p>
            <a:pPr>
              <a:defRPr/>
            </a:pPr>
            <a:r>
              <a:rPr lang="en-CA" sz="1800" b="1" baseline="0" dirty="0"/>
              <a:t>($2018, million)</a:t>
            </a:r>
            <a:endParaRPr lang="en-CA" sz="18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Sheet2!$L$25</c:f>
              <c:strCache>
                <c:ptCount val="1"/>
                <c:pt idx="0">
                  <c:v>Own source (left axis)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Sheet2!$K$26:$K$44</c:f>
              <c:strCache>
                <c:ptCount val="19"/>
                <c:pt idx="0">
                  <c:v>2000-01</c:v>
                </c:pt>
                <c:pt idx="1">
                  <c:v>2001-02</c:v>
                </c:pt>
                <c:pt idx="2">
                  <c:v>2002-03</c:v>
                </c:pt>
                <c:pt idx="3">
                  <c:v>2003-04</c:v>
                </c:pt>
                <c:pt idx="4">
                  <c:v>2004-05</c:v>
                </c:pt>
                <c:pt idx="5">
                  <c:v>2005-06</c:v>
                </c:pt>
                <c:pt idx="6">
                  <c:v>2006-07</c:v>
                </c:pt>
                <c:pt idx="7">
                  <c:v>2007-08</c:v>
                </c:pt>
                <c:pt idx="8">
                  <c:v>2008-09</c:v>
                </c:pt>
                <c:pt idx="9">
                  <c:v>2009-10</c:v>
                </c:pt>
                <c:pt idx="10">
                  <c:v>2010-11</c:v>
                </c:pt>
                <c:pt idx="11">
                  <c:v>2011-12</c:v>
                </c:pt>
                <c:pt idx="12">
                  <c:v>2012-13</c:v>
                </c:pt>
                <c:pt idx="13">
                  <c:v>2013-14</c:v>
                </c:pt>
                <c:pt idx="14">
                  <c:v>2014-15</c:v>
                </c:pt>
                <c:pt idx="15">
                  <c:v>2015-16</c:v>
                </c:pt>
                <c:pt idx="16">
                  <c:v>2016-17</c:v>
                </c:pt>
                <c:pt idx="17">
                  <c:v>2017-18</c:v>
                </c:pt>
                <c:pt idx="18">
                  <c:v>2018-19</c:v>
                </c:pt>
              </c:strCache>
            </c:strRef>
          </c:cat>
          <c:val>
            <c:numRef>
              <c:f>Sheet2!$L$26:$L$44</c:f>
              <c:numCache>
                <c:formatCode>General</c:formatCode>
                <c:ptCount val="19"/>
                <c:pt idx="0">
                  <c:v>4283.7728706624603</c:v>
                </c:pt>
                <c:pt idx="1">
                  <c:v>4452.0392561983463</c:v>
                </c:pt>
                <c:pt idx="2">
                  <c:v>4464.076</c:v>
                </c:pt>
                <c:pt idx="3">
                  <c:v>4657.7311411992259</c:v>
                </c:pt>
                <c:pt idx="4">
                  <c:v>4711.8436606291698</c:v>
                </c:pt>
                <c:pt idx="5">
                  <c:v>4983.4525139664802</c:v>
                </c:pt>
                <c:pt idx="6">
                  <c:v>5180.228937728938</c:v>
                </c:pt>
                <c:pt idx="7">
                  <c:v>5378.1796945193173</c:v>
                </c:pt>
                <c:pt idx="8">
                  <c:v>5293.4734982332147</c:v>
                </c:pt>
                <c:pt idx="9">
                  <c:v>4945.1312775330389</c:v>
                </c:pt>
                <c:pt idx="10">
                  <c:v>5341.2700603968942</c:v>
                </c:pt>
                <c:pt idx="11">
                  <c:v>5515.2166666666662</c:v>
                </c:pt>
                <c:pt idx="12">
                  <c:v>5266.5295081967215</c:v>
                </c:pt>
                <c:pt idx="13">
                  <c:v>5344.6390243902433</c:v>
                </c:pt>
                <c:pt idx="14">
                  <c:v>5840.3814102564111</c:v>
                </c:pt>
                <c:pt idx="15">
                  <c:v>5817.2456140350878</c:v>
                </c:pt>
                <c:pt idx="16">
                  <c:v>6033.1357254290187</c:v>
                </c:pt>
                <c:pt idx="17">
                  <c:v>6230.0807926829275</c:v>
                </c:pt>
                <c:pt idx="18">
                  <c:v>6264.3729999999996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494C-445F-9812-512F143104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1494351"/>
        <c:axId val="228167775"/>
      </c:lineChart>
      <c:lineChart>
        <c:grouping val="standard"/>
        <c:varyColors val="0"/>
        <c:ser>
          <c:idx val="1"/>
          <c:order val="1"/>
          <c:tx>
            <c:strRef>
              <c:f>Sheet2!$M$25</c:f>
              <c:strCache>
                <c:ptCount val="1"/>
                <c:pt idx="0">
                  <c:v>Federal transfers (right axis)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Sheet2!$K$26:$K$44</c:f>
              <c:strCache>
                <c:ptCount val="19"/>
                <c:pt idx="0">
                  <c:v>2000-01</c:v>
                </c:pt>
                <c:pt idx="1">
                  <c:v>2001-02</c:v>
                </c:pt>
                <c:pt idx="2">
                  <c:v>2002-03</c:v>
                </c:pt>
                <c:pt idx="3">
                  <c:v>2003-04</c:v>
                </c:pt>
                <c:pt idx="4">
                  <c:v>2004-05</c:v>
                </c:pt>
                <c:pt idx="5">
                  <c:v>2005-06</c:v>
                </c:pt>
                <c:pt idx="6">
                  <c:v>2006-07</c:v>
                </c:pt>
                <c:pt idx="7">
                  <c:v>2007-08</c:v>
                </c:pt>
                <c:pt idx="8">
                  <c:v>2008-09</c:v>
                </c:pt>
                <c:pt idx="9">
                  <c:v>2009-10</c:v>
                </c:pt>
                <c:pt idx="10">
                  <c:v>2010-11</c:v>
                </c:pt>
                <c:pt idx="11">
                  <c:v>2011-12</c:v>
                </c:pt>
                <c:pt idx="12">
                  <c:v>2012-13</c:v>
                </c:pt>
                <c:pt idx="13">
                  <c:v>2013-14</c:v>
                </c:pt>
                <c:pt idx="14">
                  <c:v>2014-15</c:v>
                </c:pt>
                <c:pt idx="15">
                  <c:v>2015-16</c:v>
                </c:pt>
                <c:pt idx="16">
                  <c:v>2016-17</c:v>
                </c:pt>
                <c:pt idx="17">
                  <c:v>2017-18</c:v>
                </c:pt>
                <c:pt idx="18">
                  <c:v>2018-19</c:v>
                </c:pt>
              </c:strCache>
            </c:strRef>
          </c:cat>
          <c:val>
            <c:numRef>
              <c:f>Sheet2!$M$26:$M$44</c:f>
              <c:numCache>
                <c:formatCode>General</c:formatCode>
                <c:ptCount val="19"/>
                <c:pt idx="0">
                  <c:v>2528.9505783385907</c:v>
                </c:pt>
                <c:pt idx="1">
                  <c:v>2817.4607438016533</c:v>
                </c:pt>
                <c:pt idx="2">
                  <c:v>2585.9319999999998</c:v>
                </c:pt>
                <c:pt idx="3">
                  <c:v>2485.4796905222438</c:v>
                </c:pt>
                <c:pt idx="4">
                  <c:v>3008.0381315538607</c:v>
                </c:pt>
                <c:pt idx="5">
                  <c:v>2985.5549348230916</c:v>
                </c:pt>
                <c:pt idx="6">
                  <c:v>3105.6831501831502</c:v>
                </c:pt>
                <c:pt idx="7">
                  <c:v>3275.4752920035935</c:v>
                </c:pt>
                <c:pt idx="8">
                  <c:v>3271.3992932862188</c:v>
                </c:pt>
                <c:pt idx="9">
                  <c:v>3471.9577092511013</c:v>
                </c:pt>
                <c:pt idx="10">
                  <c:v>3387.9223468507334</c:v>
                </c:pt>
                <c:pt idx="11">
                  <c:v>3209.5233333333331</c:v>
                </c:pt>
                <c:pt idx="12">
                  <c:v>3295.6311475409834</c:v>
                </c:pt>
                <c:pt idx="13">
                  <c:v>3135.2731707317075</c:v>
                </c:pt>
                <c:pt idx="14">
                  <c:v>3231.6762820512822</c:v>
                </c:pt>
                <c:pt idx="15">
                  <c:v>3155.1977671451355</c:v>
                </c:pt>
                <c:pt idx="16">
                  <c:v>3271.8159126365058</c:v>
                </c:pt>
                <c:pt idx="17">
                  <c:v>3308.227134146342</c:v>
                </c:pt>
                <c:pt idx="18">
                  <c:v>3439.9760000000001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494C-445F-9812-512F143104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8727599"/>
        <c:axId val="1912561183"/>
      </c:lineChart>
      <c:catAx>
        <c:axId val="6714943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8167775"/>
        <c:crosses val="autoZero"/>
        <c:auto val="1"/>
        <c:lblAlgn val="ctr"/>
        <c:lblOffset val="100"/>
        <c:noMultiLvlLbl val="0"/>
      </c:catAx>
      <c:valAx>
        <c:axId val="228167775"/>
        <c:scaling>
          <c:orientation val="minMax"/>
          <c:min val="3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1494351"/>
        <c:crosses val="autoZero"/>
        <c:crossBetween val="between"/>
        <c:majorUnit val="1000"/>
      </c:valAx>
      <c:valAx>
        <c:axId val="1912561183"/>
        <c:scaling>
          <c:orientation val="minMax"/>
          <c:min val="150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8727599"/>
        <c:crosses val="max"/>
        <c:crossBetween val="between"/>
      </c:valAx>
      <c:catAx>
        <c:axId val="183872759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12561183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sz="1800" b="1" dirty="0"/>
              <a:t>Federal Transfers</a:t>
            </a:r>
            <a:r>
              <a:rPr lang="en-CA" sz="1800" b="1" baseline="0" dirty="0"/>
              <a:t> as a Percentage of </a:t>
            </a:r>
            <a:r>
              <a:rPr lang="en-CA" sz="1800" b="1" baseline="0"/>
              <a:t>Total Revenue, New Brunswick</a:t>
            </a:r>
            <a:endParaRPr lang="en-CA" sz="18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553-4304-B60B-59A458934535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553-4304-B60B-59A458934535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553-4304-B60B-59A458934535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553-4304-B60B-59A4589345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Sheet2!$K$47:$K$49</c:f>
              <c:strCache>
                <c:ptCount val="3"/>
                <c:pt idx="0">
                  <c:v>2000-01</c:v>
                </c:pt>
                <c:pt idx="1">
                  <c:v>2009-10</c:v>
                </c:pt>
                <c:pt idx="2">
                  <c:v>2018-19</c:v>
                </c:pt>
              </c:strCache>
            </c:strRef>
          </c:cat>
          <c:val>
            <c:numRef>
              <c:f>Sheet2!$L$47:$L$49</c:f>
              <c:numCache>
                <c:formatCode>0%</c:formatCode>
                <c:ptCount val="3"/>
                <c:pt idx="0">
                  <c:v>0.37120992761116856</c:v>
                </c:pt>
                <c:pt idx="1">
                  <c:v>0.41248912952001576</c:v>
                </c:pt>
                <c:pt idx="2">
                  <c:v>0.35447777073969622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553-4304-B60B-59A4589345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4"/>
        <c:overlap val="-27"/>
        <c:axId val="513794047"/>
        <c:axId val="222596559"/>
      </c:barChart>
      <c:catAx>
        <c:axId val="5137940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2596559"/>
        <c:crosses val="autoZero"/>
        <c:auto val="1"/>
        <c:lblAlgn val="ctr"/>
        <c:lblOffset val="100"/>
        <c:noMultiLvlLbl val="0"/>
      </c:catAx>
      <c:valAx>
        <c:axId val="2225965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3794047"/>
        <c:crosses val="autoZero"/>
        <c:crossBetween val="between"/>
        <c:majorUnit val="2.0000000000000004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sz="1800" b="1" dirty="0"/>
              <a:t>Federal Transfer Payments</a:t>
            </a:r>
          </a:p>
          <a:p>
            <a:pPr>
              <a:defRPr/>
            </a:pPr>
            <a:r>
              <a:rPr lang="en-CA" sz="1800" b="1" dirty="0"/>
              <a:t>New Brunswick</a:t>
            </a:r>
            <a:r>
              <a:rPr lang="en-CA" sz="1800" b="1" baseline="0" dirty="0"/>
              <a:t> ($ million)</a:t>
            </a:r>
            <a:endParaRPr lang="en-CA" sz="1800" b="1" dirty="0"/>
          </a:p>
        </c:rich>
      </c:tx>
      <c:layout>
        <c:manualLayout>
          <c:xMode val="edge"/>
          <c:yMode val="edge"/>
          <c:x val="0.24121931449745251"/>
          <c:y val="1.75118549742630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Sheet1!$I$78</c:f>
              <c:strCache>
                <c:ptCount val="1"/>
                <c:pt idx="0">
                  <c:v>2012-13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Sheet1!$H$79:$H$80</c:f>
              <c:strCache>
                <c:ptCount val="2"/>
                <c:pt idx="0">
                  <c:v>CHT+CST</c:v>
                </c:pt>
                <c:pt idx="1">
                  <c:v>Equalization</c:v>
                </c:pt>
              </c:strCache>
            </c:strRef>
          </c:cat>
          <c:val>
            <c:numRef>
              <c:f>Sheet1!$I$79:$I$80</c:f>
              <c:numCache>
                <c:formatCode>#,##0</c:formatCode>
                <c:ptCount val="2"/>
                <c:pt idx="0" formatCode="General">
                  <c:v>900</c:v>
                </c:pt>
                <c:pt idx="1">
                  <c:v>1598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DD-4D45-B7CA-999856791AE6}"/>
            </c:ext>
          </c:extLst>
        </c:ser>
        <c:ser>
          <c:idx val="1"/>
          <c:order val="1"/>
          <c:tx>
            <c:strRef>
              <c:f>Sheet1!$J$78</c:f>
              <c:strCache>
                <c:ptCount val="1"/>
                <c:pt idx="0">
                  <c:v>2016-17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Sheet1!$H$79:$H$80</c:f>
              <c:strCache>
                <c:ptCount val="2"/>
                <c:pt idx="0">
                  <c:v>CHT+CST</c:v>
                </c:pt>
                <c:pt idx="1">
                  <c:v>Equalization</c:v>
                </c:pt>
              </c:strCache>
            </c:strRef>
          </c:cat>
          <c:val>
            <c:numRef>
              <c:f>Sheet1!$J$79:$J$80</c:f>
              <c:numCache>
                <c:formatCode>General</c:formatCode>
                <c:ptCount val="2"/>
                <c:pt idx="0">
                  <c:v>1032.2</c:v>
                </c:pt>
                <c:pt idx="1">
                  <c:v>1708.4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DD-4D45-B7CA-999856791AE6}"/>
            </c:ext>
          </c:extLst>
        </c:ser>
        <c:ser>
          <c:idx val="2"/>
          <c:order val="2"/>
          <c:tx>
            <c:strRef>
              <c:f>Sheet1!$K$78</c:f>
              <c:strCache>
                <c:ptCount val="1"/>
                <c:pt idx="0">
                  <c:v>2020-21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Sheet1!$H$79:$H$80</c:f>
              <c:strCache>
                <c:ptCount val="2"/>
                <c:pt idx="0">
                  <c:v>CHT+CST</c:v>
                </c:pt>
                <c:pt idx="1">
                  <c:v>Equalization</c:v>
                </c:pt>
              </c:strCache>
            </c:strRef>
          </c:cat>
          <c:val>
            <c:numRef>
              <c:f>Sheet1!$K$79:$K$80</c:f>
              <c:numCache>
                <c:formatCode>General</c:formatCode>
                <c:ptCount val="2"/>
                <c:pt idx="0">
                  <c:v>1168.7919999999999</c:v>
                </c:pt>
                <c:pt idx="1">
                  <c:v>2210.279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1DD-4D45-B7CA-999856791A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7556560"/>
        <c:axId val="388098128"/>
      </c:barChart>
      <c:catAx>
        <c:axId val="387556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8098128"/>
        <c:crosses val="autoZero"/>
        <c:auto val="1"/>
        <c:lblAlgn val="ctr"/>
        <c:lblOffset val="100"/>
        <c:noMultiLvlLbl val="0"/>
      </c:catAx>
      <c:valAx>
        <c:axId val="388098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7556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sz="1800" b="1" dirty="0"/>
              <a:t>Real Per Capita Health</a:t>
            </a:r>
            <a:r>
              <a:rPr lang="en-CA" sz="1800" b="1" baseline="0" dirty="0"/>
              <a:t> Spending</a:t>
            </a:r>
          </a:p>
          <a:p>
            <a:pPr>
              <a:defRPr b="1"/>
            </a:pPr>
            <a:r>
              <a:rPr lang="en-CA" sz="1800" b="1" baseline="0" dirty="0"/>
              <a:t>New Brunswick</a:t>
            </a:r>
            <a:endParaRPr lang="en-CA" sz="18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'[santé 30 avril.xlsx]Sheet1'!$AB$268</c:f>
              <c:strCache>
                <c:ptCount val="1"/>
                <c:pt idx="0">
                  <c:v>Aging alone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'[santé 30 avril.xlsx]Sheet1'!$AC$267:$AQ$267</c:f>
              <c:numCache>
                <c:formatCode>General</c:formatCode>
                <c:ptCount val="1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  <c:pt idx="12">
                  <c:v>2031</c:v>
                </c:pt>
                <c:pt idx="13">
                  <c:v>2032</c:v>
                </c:pt>
                <c:pt idx="14">
                  <c:v>2033</c:v>
                </c:pt>
              </c:numCache>
            </c:numRef>
          </c:cat>
          <c:val>
            <c:numRef>
              <c:f>'[santé 30 avril.xlsx]Sheet1'!$AC$268:$AQ$268</c:f>
              <c:numCache>
                <c:formatCode>General</c:formatCode>
                <c:ptCount val="15"/>
                <c:pt idx="0">
                  <c:v>4888.4813646184048</c:v>
                </c:pt>
                <c:pt idx="1">
                  <c:v>4950.5409656286092</c:v>
                </c:pt>
                <c:pt idx="2">
                  <c:v>5018.2097642313001</c:v>
                </c:pt>
                <c:pt idx="3">
                  <c:v>5091.1391230601166</c:v>
                </c:pt>
                <c:pt idx="4">
                  <c:v>5151.2649163618244</c:v>
                </c:pt>
                <c:pt idx="5">
                  <c:v>5226.6167996498516</c:v>
                </c:pt>
                <c:pt idx="6">
                  <c:v>5296.9819847373592</c:v>
                </c:pt>
                <c:pt idx="7">
                  <c:v>5374.4223515629674</c:v>
                </c:pt>
                <c:pt idx="8">
                  <c:v>5449.4613596257495</c:v>
                </c:pt>
                <c:pt idx="9">
                  <c:v>5534.6829788360365</c:v>
                </c:pt>
                <c:pt idx="10">
                  <c:v>5617.3166077440919</c:v>
                </c:pt>
                <c:pt idx="11">
                  <c:v>5700.3075756509343</c:v>
                </c:pt>
                <c:pt idx="12">
                  <c:v>5778.1584576627884</c:v>
                </c:pt>
                <c:pt idx="13">
                  <c:v>5868.0707231117667</c:v>
                </c:pt>
                <c:pt idx="14">
                  <c:v>5953.3899976489765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B5F-4619-A169-E982D8BC485A}"/>
            </c:ext>
          </c:extLst>
        </c:ser>
        <c:ser>
          <c:idx val="1"/>
          <c:order val="1"/>
          <c:tx>
            <c:strRef>
              <c:f>'[santé 30 avril.xlsx]Sheet1'!$AB$269</c:f>
              <c:strCache>
                <c:ptCount val="1"/>
                <c:pt idx="0">
                  <c:v>Aging + 50 historical non-aging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'[santé 30 avril.xlsx]Sheet1'!$AC$267:$AQ$267</c:f>
              <c:numCache>
                <c:formatCode>General</c:formatCode>
                <c:ptCount val="1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  <c:pt idx="12">
                  <c:v>2031</c:v>
                </c:pt>
                <c:pt idx="13">
                  <c:v>2032</c:v>
                </c:pt>
                <c:pt idx="14">
                  <c:v>2033</c:v>
                </c:pt>
              </c:numCache>
            </c:numRef>
          </c:cat>
          <c:val>
            <c:numRef>
              <c:f>'[santé 30 avril.xlsx]Sheet1'!$AC$269:$AQ$269</c:f>
              <c:numCache>
                <c:formatCode>General</c:formatCode>
                <c:ptCount val="15"/>
                <c:pt idx="0">
                  <c:v>4940.423285432491</c:v>
                </c:pt>
                <c:pt idx="1">
                  <c:v>5056.2418834851142</c:v>
                </c:pt>
                <c:pt idx="2">
                  <c:v>5179.7005288515256</c:v>
                </c:pt>
                <c:pt idx="3">
                  <c:v>5310.6494220431578</c:v>
                </c:pt>
                <c:pt idx="4">
                  <c:v>5430.4483136465915</c:v>
                </c:pt>
                <c:pt idx="5">
                  <c:v>5568.2679705052597</c:v>
                </c:pt>
                <c:pt idx="6">
                  <c:v>5703.1066049754108</c:v>
                </c:pt>
                <c:pt idx="7">
                  <c:v>5847.8242485057881</c:v>
                </c:pt>
                <c:pt idx="8">
                  <c:v>5992.3778000509337</c:v>
                </c:pt>
                <c:pt idx="9">
                  <c:v>6150.5663152996221</c:v>
                </c:pt>
                <c:pt idx="10">
                  <c:v>6308.5991376004795</c:v>
                </c:pt>
                <c:pt idx="11">
                  <c:v>6469.717020828657</c:v>
                </c:pt>
                <c:pt idx="12">
                  <c:v>6627.7420179350229</c:v>
                </c:pt>
                <c:pt idx="13">
                  <c:v>6802.2601859881688</c:v>
                </c:pt>
                <c:pt idx="14">
                  <c:v>6974.4553788344192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B5F-4619-A169-E982D8BC485A}"/>
            </c:ext>
          </c:extLst>
        </c:ser>
        <c:ser>
          <c:idx val="2"/>
          <c:order val="2"/>
          <c:tx>
            <c:strRef>
              <c:f>'[santé 30 avril.xlsx]Sheet1'!$AB$270</c:f>
              <c:strCache>
                <c:ptCount val="1"/>
                <c:pt idx="0">
                  <c:v>Aging + 100 % historical non-aging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'[santé 30 avril.xlsx]Sheet1'!$AC$267:$AQ$267</c:f>
              <c:numCache>
                <c:formatCode>General</c:formatCode>
                <c:ptCount val="1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  <c:pt idx="12">
                  <c:v>2031</c:v>
                </c:pt>
                <c:pt idx="13">
                  <c:v>2032</c:v>
                </c:pt>
                <c:pt idx="14">
                  <c:v>2033</c:v>
                </c:pt>
              </c:numCache>
            </c:numRef>
          </c:cat>
          <c:val>
            <c:numRef>
              <c:f>'[santé 30 avril.xlsx]Sheet1'!$AC$270:$AQ$270</c:f>
              <c:numCache>
                <c:formatCode>General</c:formatCode>
                <c:ptCount val="15"/>
                <c:pt idx="0">
                  <c:v>4992.8374055267077</c:v>
                </c:pt>
                <c:pt idx="1">
                  <c:v>5164.0355323624426</c:v>
                </c:pt>
                <c:pt idx="2">
                  <c:v>5346.1343633092129</c:v>
                </c:pt>
                <c:pt idx="3">
                  <c:v>5539.2747425291109</c:v>
                </c:pt>
                <c:pt idx="4">
                  <c:v>5724.3103236532716</c:v>
                </c:pt>
                <c:pt idx="5">
                  <c:v>5931.6907029524609</c:v>
                </c:pt>
                <c:pt idx="6">
                  <c:v>6139.691269732707</c:v>
                </c:pt>
                <c:pt idx="7">
                  <c:v>6362.1232163686927</c:v>
                </c:pt>
                <c:pt idx="8">
                  <c:v>6588.4490646540135</c:v>
                </c:pt>
                <c:pt idx="9">
                  <c:v>6833.9073481055766</c:v>
                </c:pt>
                <c:pt idx="10">
                  <c:v>7083.7260419393951</c:v>
                </c:pt>
                <c:pt idx="11">
                  <c:v>7341.5917368819228</c:v>
                </c:pt>
                <c:pt idx="12">
                  <c:v>7600.6856566125625</c:v>
                </c:pt>
                <c:pt idx="13">
                  <c:v>7883.4321988753536</c:v>
                </c:pt>
                <c:pt idx="14">
                  <c:v>8168.7114695310602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B5F-4619-A169-E982D8BC48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0735968"/>
        <c:axId val="490736952"/>
      </c:lineChart>
      <c:catAx>
        <c:axId val="490735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0736952"/>
        <c:crosses val="autoZero"/>
        <c:auto val="1"/>
        <c:lblAlgn val="ctr"/>
        <c:lblOffset val="100"/>
        <c:noMultiLvlLbl val="0"/>
      </c:catAx>
      <c:valAx>
        <c:axId val="490736952"/>
        <c:scaling>
          <c:orientation val="minMax"/>
          <c:min val="4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0735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sz="1800" b="1"/>
              <a:t>Selected</a:t>
            </a:r>
            <a:r>
              <a:rPr lang="en-CA" sz="1800" b="1" baseline="0"/>
              <a:t> Indicators of Debt to GDP</a:t>
            </a:r>
          </a:p>
          <a:p>
            <a:pPr>
              <a:defRPr/>
            </a:pPr>
            <a:r>
              <a:rPr lang="en-CA" sz="1800" b="1" baseline="0"/>
              <a:t>2018-19</a:t>
            </a:r>
            <a:endParaRPr lang="en-CA" sz="18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'[Supporting calculations presenetation NB fiscal situation.xlsx]Sheet1'!$C$100</c:f>
              <c:strCache>
                <c:ptCount val="1"/>
                <c:pt idx="0">
                  <c:v>Net debt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'[Supporting calculations presenetation NB fiscal situation.xlsx]Sheet1'!$D$99:$F$99</c:f>
              <c:strCache>
                <c:ptCount val="3"/>
                <c:pt idx="0">
                  <c:v>Prince Edward Island</c:v>
                </c:pt>
                <c:pt idx="1">
                  <c:v>Nova Scotia</c:v>
                </c:pt>
                <c:pt idx="2">
                  <c:v>New Brunswick</c:v>
                </c:pt>
              </c:strCache>
            </c:strRef>
          </c:cat>
          <c:val>
            <c:numRef>
              <c:f>'[Supporting calculations presenetation NB fiscal situation.xlsx]Sheet1'!$D$100:$F$100</c:f>
              <c:numCache>
                <c:formatCode>0%</c:formatCode>
                <c:ptCount val="3"/>
                <c:pt idx="0">
                  <c:v>0.30354589648269947</c:v>
                </c:pt>
                <c:pt idx="1">
                  <c:v>0.33844108761329306</c:v>
                </c:pt>
                <c:pt idx="2">
                  <c:v>0.37759021803819726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E7-46C7-9795-A936EC13BC12}"/>
            </c:ext>
          </c:extLst>
        </c:ser>
        <c:ser>
          <c:idx val="1"/>
          <c:order val="1"/>
          <c:tx>
            <c:strRef>
              <c:f>'[Supporting calculations presenetation NB fiscal situation.xlsx]Sheet1'!$C$101</c:f>
              <c:strCache>
                <c:ptCount val="1"/>
                <c:pt idx="0">
                  <c:v>NB Power LT debt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0E7-46C7-9795-A936EC13BC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'[Supporting calculations presenetation NB fiscal situation.xlsx]Sheet1'!$D$99:$F$99</c:f>
              <c:strCache>
                <c:ptCount val="3"/>
                <c:pt idx="0">
                  <c:v>Prince Edward Island</c:v>
                </c:pt>
                <c:pt idx="1">
                  <c:v>Nova Scotia</c:v>
                </c:pt>
                <c:pt idx="2">
                  <c:v>New Brunswick</c:v>
                </c:pt>
              </c:strCache>
            </c:strRef>
          </c:cat>
          <c:val>
            <c:numRef>
              <c:f>'[Supporting calculations presenetation NB fiscal situation.xlsx]Sheet1'!$D$101:$F$101</c:f>
              <c:numCache>
                <c:formatCode>General</c:formatCode>
                <c:ptCount val="3"/>
                <c:pt idx="2" formatCode="0%">
                  <c:v>0.14196829519017473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E7-46C7-9795-A936EC13BC12}"/>
            </c:ext>
          </c:extLst>
        </c:ser>
        <c:ser>
          <c:idx val="2"/>
          <c:order val="2"/>
          <c:tx>
            <c:strRef>
              <c:f>'[Supporting calculations presenetation NB fiscal situation.xlsx]Sheet1'!$C$102</c:f>
              <c:strCache>
                <c:ptCount val="1"/>
                <c:pt idx="0">
                  <c:v>Mactaquac Refurbishment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10E7-46C7-9795-A936EC13BC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'[Supporting calculations presenetation NB fiscal situation.xlsx]Sheet1'!$D$99:$F$99</c:f>
              <c:strCache>
                <c:ptCount val="3"/>
                <c:pt idx="0">
                  <c:v>Prince Edward Island</c:v>
                </c:pt>
                <c:pt idx="1">
                  <c:v>Nova Scotia</c:v>
                </c:pt>
                <c:pt idx="2">
                  <c:v>New Brunswick</c:v>
                </c:pt>
              </c:strCache>
            </c:strRef>
          </c:cat>
          <c:val>
            <c:numRef>
              <c:f>'[Supporting calculations presenetation NB fiscal situation.xlsx]Sheet1'!$D$102:$F$102</c:f>
              <c:numCache>
                <c:formatCode>General</c:formatCode>
                <c:ptCount val="3"/>
                <c:pt idx="2" formatCode="0%">
                  <c:v>9.738678785911381E-2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E7-46C7-9795-A936EC13BC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16024128"/>
        <c:axId val="1496598176"/>
      </c:barChart>
      <c:catAx>
        <c:axId val="2016024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6598176"/>
        <c:crosses val="autoZero"/>
        <c:auto val="1"/>
        <c:lblAlgn val="ctr"/>
        <c:lblOffset val="100"/>
        <c:noMultiLvlLbl val="0"/>
      </c:catAx>
      <c:valAx>
        <c:axId val="1496598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6024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baseline="0" dirty="0"/>
              <a:t>GNB Expenditures ($2019) </a:t>
            </a:r>
          </a:p>
          <a:p>
            <a:pPr>
              <a:defRPr/>
            </a:pPr>
            <a:r>
              <a:rPr lang="en-US" sz="2000" b="1" baseline="0" dirty="0"/>
              <a:t>2000-01</a:t>
            </a:r>
            <a:endParaRPr lang="en-US" sz="2000" b="1" dirty="0"/>
          </a:p>
          <a:p>
            <a:pPr>
              <a:defRPr/>
            </a:pPr>
            <a:endParaRPr lang="en-US" dirty="0"/>
          </a:p>
        </c:rich>
      </c:tx>
      <c:layout>
        <c:manualLayout>
          <c:xMode val="edge"/>
          <c:yMode val="edge"/>
          <c:x val="0.23239578508568781"/>
          <c:y val="1.95497602973616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Sheet1!$O$20</c:f>
              <c:strCache>
                <c:ptCount val="1"/>
                <c:pt idx="0">
                  <c:v>2000-01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EB0-4FAF-814D-3BFA782455F5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EB0-4FAF-814D-3BFA782455F5}"/>
              </c:ext>
            </c:extLst>
          </c:dPt>
          <c:dPt>
            <c:idx val="2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EB0-4FAF-814D-3BFA782455F5}"/>
              </c:ext>
            </c:extLst>
          </c:dPt>
          <c:dPt>
            <c:idx val="3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EB0-4FAF-814D-3BFA782455F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Sheet1!$N$21:$N$24</c:f>
              <c:strCache>
                <c:ptCount val="4"/>
                <c:pt idx="0">
                  <c:v>Health care</c:v>
                </c:pt>
                <c:pt idx="1">
                  <c:v>Education</c:v>
                </c:pt>
                <c:pt idx="2">
                  <c:v>Debt service</c:v>
                </c:pt>
                <c:pt idx="3">
                  <c:v>Rest of Government</c:v>
                </c:pt>
              </c:strCache>
            </c:strRef>
          </c:cat>
          <c:val>
            <c:numRef>
              <c:f>Sheet1!$O$21:$O$24</c:f>
              <c:numCache>
                <c:formatCode>0%</c:formatCode>
                <c:ptCount val="4"/>
                <c:pt idx="0">
                  <c:v>0.29895928080289819</c:v>
                </c:pt>
                <c:pt idx="1">
                  <c:v>0.20327316525473998</c:v>
                </c:pt>
                <c:pt idx="2">
                  <c:v>0.13697293468112579</c:v>
                </c:pt>
                <c:pt idx="3">
                  <c:v>0.36079461926123585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EB0-4FAF-814D-3BFA782455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GNB Expenditures ($2019)</a:t>
            </a:r>
          </a:p>
          <a:p>
            <a:pPr>
              <a:defRPr/>
            </a:pPr>
            <a:r>
              <a:rPr lang="en-US" sz="2000" b="1" dirty="0"/>
              <a:t>2020-21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Sheet1!$O$26</c:f>
              <c:strCache>
                <c:ptCount val="1"/>
                <c:pt idx="0">
                  <c:v>2020-21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rgbClr val="C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327-4239-AB01-0BB3A3484A35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327-4239-AB01-0BB3A3484A35}"/>
              </c:ext>
            </c:extLst>
          </c:dPt>
          <c:dPt>
            <c:idx val="2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327-4239-AB01-0BB3A3484A35}"/>
              </c:ext>
            </c:extLst>
          </c:dPt>
          <c:dPt>
            <c:idx val="3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327-4239-AB01-0BB3A3484A35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327-4239-AB01-0BB3A3484A35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327-4239-AB01-0BB3A3484A35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327-4239-AB01-0BB3A3484A35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327-4239-AB01-0BB3A3484A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Sheet1!$N$27:$N$30</c:f>
              <c:strCache>
                <c:ptCount val="4"/>
                <c:pt idx="0">
                  <c:v>Health care</c:v>
                </c:pt>
                <c:pt idx="1">
                  <c:v>Education</c:v>
                </c:pt>
                <c:pt idx="2">
                  <c:v>Debt service</c:v>
                </c:pt>
                <c:pt idx="3">
                  <c:v>Rest of Government</c:v>
                </c:pt>
              </c:strCache>
            </c:strRef>
          </c:cat>
          <c:val>
            <c:numRef>
              <c:f>Sheet1!$O$27:$O$30</c:f>
              <c:numCache>
                <c:formatCode>0%</c:formatCode>
                <c:ptCount val="4"/>
                <c:pt idx="0">
                  <c:v>0.35137025430170354</c:v>
                </c:pt>
                <c:pt idx="1">
                  <c:v>0.19398542373073666</c:v>
                </c:pt>
                <c:pt idx="2">
                  <c:v>6.7543186696111646E-2</c:v>
                </c:pt>
                <c:pt idx="3">
                  <c:v>0.38710113527144813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327-4239-AB01-0BB3A3484A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sz="1800" b="1"/>
              <a:t>Real</a:t>
            </a:r>
            <a:r>
              <a:rPr lang="en-CA" sz="1800" b="1" baseline="0"/>
              <a:t> Per Capita Health Spending</a:t>
            </a:r>
            <a:endParaRPr lang="en-CA" sz="18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Sheet1!$R$6</c:f>
              <c:strCache>
                <c:ptCount val="1"/>
                <c:pt idx="0">
                  <c:v>New Brunswick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Sheet1!$Q$7:$Q$47</c:f>
              <c:strCache>
                <c:ptCount val="41"/>
                <c:pt idx="0">
                  <c:v>1979</c:v>
                </c:pt>
                <c:pt idx="1">
                  <c:v>1980</c:v>
                </c:pt>
                <c:pt idx="2">
                  <c:v>1981</c:v>
                </c:pt>
                <c:pt idx="3">
                  <c:v>1982</c:v>
                </c:pt>
                <c:pt idx="4">
                  <c:v>1983</c:v>
                </c:pt>
                <c:pt idx="5">
                  <c:v>1984</c:v>
                </c:pt>
                <c:pt idx="6">
                  <c:v>1985</c:v>
                </c:pt>
                <c:pt idx="7">
                  <c:v>1986</c:v>
                </c:pt>
                <c:pt idx="8">
                  <c:v>1987</c:v>
                </c:pt>
                <c:pt idx="9">
                  <c:v>1988</c:v>
                </c:pt>
                <c:pt idx="10">
                  <c:v>1989</c:v>
                </c:pt>
                <c:pt idx="11">
                  <c:v>1990</c:v>
                </c:pt>
                <c:pt idx="12">
                  <c:v>1991</c:v>
                </c:pt>
                <c:pt idx="13">
                  <c:v>1992</c:v>
                </c:pt>
                <c:pt idx="14">
                  <c:v>1993</c:v>
                </c:pt>
                <c:pt idx="15">
                  <c:v>1994</c:v>
                </c:pt>
                <c:pt idx="16">
                  <c:v>1995</c:v>
                </c:pt>
                <c:pt idx="17">
                  <c:v>1996</c:v>
                </c:pt>
                <c:pt idx="18">
                  <c:v>1997</c:v>
                </c:pt>
                <c:pt idx="19">
                  <c:v>1998</c:v>
                </c:pt>
                <c:pt idx="20">
                  <c:v>1999</c:v>
                </c:pt>
                <c:pt idx="21">
                  <c:v>2000</c:v>
                </c:pt>
                <c:pt idx="22">
                  <c:v>2001</c:v>
                </c:pt>
                <c:pt idx="23">
                  <c:v>2002</c:v>
                </c:pt>
                <c:pt idx="24">
                  <c:v>2003</c:v>
                </c:pt>
                <c:pt idx="25">
                  <c:v>2004</c:v>
                </c:pt>
                <c:pt idx="26">
                  <c:v>2005</c:v>
                </c:pt>
                <c:pt idx="27">
                  <c:v>2006</c:v>
                </c:pt>
                <c:pt idx="28">
                  <c:v>2007</c:v>
                </c:pt>
                <c:pt idx="29">
                  <c:v>2008</c:v>
                </c:pt>
                <c:pt idx="30">
                  <c:v>2009</c:v>
                </c:pt>
                <c:pt idx="31">
                  <c:v>2010</c:v>
                </c:pt>
                <c:pt idx="32">
                  <c:v>2011</c:v>
                </c:pt>
                <c:pt idx="33">
                  <c:v>2012</c:v>
                </c:pt>
                <c:pt idx="34">
                  <c:v>2013</c:v>
                </c:pt>
                <c:pt idx="35">
                  <c:v>2014</c:v>
                </c:pt>
                <c:pt idx="36">
                  <c:v>2015</c:v>
                </c:pt>
                <c:pt idx="37">
                  <c:v>2016</c:v>
                </c:pt>
                <c:pt idx="38">
                  <c:v>2017</c:v>
                </c:pt>
                <c:pt idx="39">
                  <c:v>2018 f</c:v>
                </c:pt>
                <c:pt idx="40">
                  <c:v>2019 f</c:v>
                </c:pt>
              </c:strCache>
            </c:strRef>
          </c:cat>
          <c:val>
            <c:numRef>
              <c:f>Sheet1!$R$7:$R$47</c:f>
              <c:numCache>
                <c:formatCode>General</c:formatCode>
                <c:ptCount val="41"/>
                <c:pt idx="0">
                  <c:v>1587.8603457371382</c:v>
                </c:pt>
                <c:pt idx="1">
                  <c:v>1683.1175362505587</c:v>
                </c:pt>
                <c:pt idx="2">
                  <c:v>1812.6134246116376</c:v>
                </c:pt>
                <c:pt idx="3">
                  <c:v>2008.3736855837381</c:v>
                </c:pt>
                <c:pt idx="4">
                  <c:v>2016.705660373691</c:v>
                </c:pt>
                <c:pt idx="5">
                  <c:v>2039.1692195407491</c:v>
                </c:pt>
                <c:pt idx="6">
                  <c:v>2054.0980310822147</c:v>
                </c:pt>
                <c:pt idx="7">
                  <c:v>2114.432113222269</c:v>
                </c:pt>
                <c:pt idx="8">
                  <c:v>2261.3113826382651</c:v>
                </c:pt>
                <c:pt idx="9">
                  <c:v>2341.4954492885063</c:v>
                </c:pt>
                <c:pt idx="10">
                  <c:v>2419.1897460181826</c:v>
                </c:pt>
                <c:pt idx="11">
                  <c:v>2473.6601257631169</c:v>
                </c:pt>
                <c:pt idx="12">
                  <c:v>2404.2636845094144</c:v>
                </c:pt>
                <c:pt idx="13">
                  <c:v>2468.9932784211551</c:v>
                </c:pt>
                <c:pt idx="14">
                  <c:v>2461.2348898532196</c:v>
                </c:pt>
                <c:pt idx="15">
                  <c:v>2515.4921510714466</c:v>
                </c:pt>
                <c:pt idx="16">
                  <c:v>2571.0382562574887</c:v>
                </c:pt>
                <c:pt idx="17">
                  <c:v>2527.2003033364422</c:v>
                </c:pt>
                <c:pt idx="18">
                  <c:v>2440.2754188891613</c:v>
                </c:pt>
                <c:pt idx="19">
                  <c:v>2544.639679339818</c:v>
                </c:pt>
                <c:pt idx="20">
                  <c:v>2700.6778473067766</c:v>
                </c:pt>
                <c:pt idx="21">
                  <c:v>2800.6231516593803</c:v>
                </c:pt>
                <c:pt idx="22">
                  <c:v>2996.0049744496118</c:v>
                </c:pt>
                <c:pt idx="23">
                  <c:v>3053.6802995631547</c:v>
                </c:pt>
                <c:pt idx="24">
                  <c:v>3153.6217534003522</c:v>
                </c:pt>
                <c:pt idx="25">
                  <c:v>3385.0181410780106</c:v>
                </c:pt>
                <c:pt idx="26">
                  <c:v>3616.3281036156691</c:v>
                </c:pt>
                <c:pt idx="27">
                  <c:v>3926.4731318420236</c:v>
                </c:pt>
                <c:pt idx="28">
                  <c:v>4046.9882893847848</c:v>
                </c:pt>
                <c:pt idx="29">
                  <c:v>4233.3770213156249</c:v>
                </c:pt>
                <c:pt idx="30">
                  <c:v>4454.8304257287436</c:v>
                </c:pt>
                <c:pt idx="31">
                  <c:v>4570.5631699918649</c:v>
                </c:pt>
                <c:pt idx="32">
                  <c:v>4659.2643082732493</c:v>
                </c:pt>
                <c:pt idx="33">
                  <c:v>4658.7486160549834</c:v>
                </c:pt>
                <c:pt idx="34">
                  <c:v>4641.9199624565554</c:v>
                </c:pt>
                <c:pt idx="35">
                  <c:v>4567.265997567225</c:v>
                </c:pt>
                <c:pt idx="36">
                  <c:v>4706.557418248598</c:v>
                </c:pt>
                <c:pt idx="37">
                  <c:v>4653.6612819825777</c:v>
                </c:pt>
                <c:pt idx="38">
                  <c:v>4606.1812803079947</c:v>
                </c:pt>
                <c:pt idx="39">
                  <c:v>4639.6371400300895</c:v>
                </c:pt>
                <c:pt idx="40">
                  <c:v>4691.1573632633999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1384-412C-83B3-162D79D0F316}"/>
            </c:ext>
          </c:extLst>
        </c:ser>
        <c:ser>
          <c:idx val="1"/>
          <c:order val="1"/>
          <c:tx>
            <c:strRef>
              <c:f>Sheet1!$S$6</c:f>
              <c:strCache>
                <c:ptCount val="1"/>
                <c:pt idx="0">
                  <c:v>Canada (non-weighted avg)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Sheet1!$Q$7:$Q$47</c:f>
              <c:strCache>
                <c:ptCount val="41"/>
                <c:pt idx="0">
                  <c:v>1979</c:v>
                </c:pt>
                <c:pt idx="1">
                  <c:v>1980</c:v>
                </c:pt>
                <c:pt idx="2">
                  <c:v>1981</c:v>
                </c:pt>
                <c:pt idx="3">
                  <c:v>1982</c:v>
                </c:pt>
                <c:pt idx="4">
                  <c:v>1983</c:v>
                </c:pt>
                <c:pt idx="5">
                  <c:v>1984</c:v>
                </c:pt>
                <c:pt idx="6">
                  <c:v>1985</c:v>
                </c:pt>
                <c:pt idx="7">
                  <c:v>1986</c:v>
                </c:pt>
                <c:pt idx="8">
                  <c:v>1987</c:v>
                </c:pt>
                <c:pt idx="9">
                  <c:v>1988</c:v>
                </c:pt>
                <c:pt idx="10">
                  <c:v>1989</c:v>
                </c:pt>
                <c:pt idx="11">
                  <c:v>1990</c:v>
                </c:pt>
                <c:pt idx="12">
                  <c:v>1991</c:v>
                </c:pt>
                <c:pt idx="13">
                  <c:v>1992</c:v>
                </c:pt>
                <c:pt idx="14">
                  <c:v>1993</c:v>
                </c:pt>
                <c:pt idx="15">
                  <c:v>1994</c:v>
                </c:pt>
                <c:pt idx="16">
                  <c:v>1995</c:v>
                </c:pt>
                <c:pt idx="17">
                  <c:v>1996</c:v>
                </c:pt>
                <c:pt idx="18">
                  <c:v>1997</c:v>
                </c:pt>
                <c:pt idx="19">
                  <c:v>1998</c:v>
                </c:pt>
                <c:pt idx="20">
                  <c:v>1999</c:v>
                </c:pt>
                <c:pt idx="21">
                  <c:v>2000</c:v>
                </c:pt>
                <c:pt idx="22">
                  <c:v>2001</c:v>
                </c:pt>
                <c:pt idx="23">
                  <c:v>2002</c:v>
                </c:pt>
                <c:pt idx="24">
                  <c:v>2003</c:v>
                </c:pt>
                <c:pt idx="25">
                  <c:v>2004</c:v>
                </c:pt>
                <c:pt idx="26">
                  <c:v>2005</c:v>
                </c:pt>
                <c:pt idx="27">
                  <c:v>2006</c:v>
                </c:pt>
                <c:pt idx="28">
                  <c:v>2007</c:v>
                </c:pt>
                <c:pt idx="29">
                  <c:v>2008</c:v>
                </c:pt>
                <c:pt idx="30">
                  <c:v>2009</c:v>
                </c:pt>
                <c:pt idx="31">
                  <c:v>2010</c:v>
                </c:pt>
                <c:pt idx="32">
                  <c:v>2011</c:v>
                </c:pt>
                <c:pt idx="33">
                  <c:v>2012</c:v>
                </c:pt>
                <c:pt idx="34">
                  <c:v>2013</c:v>
                </c:pt>
                <c:pt idx="35">
                  <c:v>2014</c:v>
                </c:pt>
                <c:pt idx="36">
                  <c:v>2015</c:v>
                </c:pt>
                <c:pt idx="37">
                  <c:v>2016</c:v>
                </c:pt>
                <c:pt idx="38">
                  <c:v>2017</c:v>
                </c:pt>
                <c:pt idx="39">
                  <c:v>2018 f</c:v>
                </c:pt>
                <c:pt idx="40">
                  <c:v>2019 f</c:v>
                </c:pt>
              </c:strCache>
            </c:strRef>
          </c:cat>
          <c:val>
            <c:numRef>
              <c:f>Sheet1!$S$7:$S$47</c:f>
              <c:numCache>
                <c:formatCode>General</c:formatCode>
                <c:ptCount val="41"/>
                <c:pt idx="0">
                  <c:v>1796.686322519605</c:v>
                </c:pt>
                <c:pt idx="1">
                  <c:v>1877.0111665085976</c:v>
                </c:pt>
                <c:pt idx="2">
                  <c:v>1966.7678108976017</c:v>
                </c:pt>
                <c:pt idx="3">
                  <c:v>2116.041142102074</c:v>
                </c:pt>
                <c:pt idx="4">
                  <c:v>2179.876563822555</c:v>
                </c:pt>
                <c:pt idx="5">
                  <c:v>2187.2178035087009</c:v>
                </c:pt>
                <c:pt idx="6">
                  <c:v>2212.7670664929196</c:v>
                </c:pt>
                <c:pt idx="7">
                  <c:v>2290.2125595497182</c:v>
                </c:pt>
                <c:pt idx="8">
                  <c:v>2360.2675891114422</c:v>
                </c:pt>
                <c:pt idx="9">
                  <c:v>2438.1465036797986</c:v>
                </c:pt>
                <c:pt idx="10">
                  <c:v>2519.3535929592967</c:v>
                </c:pt>
                <c:pt idx="11">
                  <c:v>2591.4166655661793</c:v>
                </c:pt>
                <c:pt idx="12">
                  <c:v>2563.2457761247542</c:v>
                </c:pt>
                <c:pt idx="13">
                  <c:v>2621.8825886368359</c:v>
                </c:pt>
                <c:pt idx="14">
                  <c:v>2570.3094683974709</c:v>
                </c:pt>
                <c:pt idx="15">
                  <c:v>2539.7097785127203</c:v>
                </c:pt>
                <c:pt idx="16">
                  <c:v>2518.5271596622811</c:v>
                </c:pt>
                <c:pt idx="17">
                  <c:v>2502.4991453835401</c:v>
                </c:pt>
                <c:pt idx="18">
                  <c:v>2559.3460045024622</c:v>
                </c:pt>
                <c:pt idx="19">
                  <c:v>2704.6805435752281</c:v>
                </c:pt>
                <c:pt idx="20">
                  <c:v>2884.2062559073056</c:v>
                </c:pt>
                <c:pt idx="21">
                  <c:v>2989.0344184294786</c:v>
                </c:pt>
                <c:pt idx="22">
                  <c:v>3188.6660195278209</c:v>
                </c:pt>
                <c:pt idx="23">
                  <c:v>3301.940404811869</c:v>
                </c:pt>
                <c:pt idx="24">
                  <c:v>3387.9300957141822</c:v>
                </c:pt>
                <c:pt idx="25">
                  <c:v>3498.2846989158602</c:v>
                </c:pt>
                <c:pt idx="26">
                  <c:v>3658.5746433406534</c:v>
                </c:pt>
                <c:pt idx="27">
                  <c:v>3836.6414325218439</c:v>
                </c:pt>
                <c:pt idx="28">
                  <c:v>4007.5291038467067</c:v>
                </c:pt>
                <c:pt idx="29">
                  <c:v>4223.0376839793262</c:v>
                </c:pt>
                <c:pt idx="30">
                  <c:v>4453.3072279592034</c:v>
                </c:pt>
                <c:pt idx="31">
                  <c:v>4652.4687402597074</c:v>
                </c:pt>
                <c:pt idx="32">
                  <c:v>4702.1385250259327</c:v>
                </c:pt>
                <c:pt idx="33">
                  <c:v>4760.9694081508596</c:v>
                </c:pt>
                <c:pt idx="34">
                  <c:v>4798.4124722926736</c:v>
                </c:pt>
                <c:pt idx="35">
                  <c:v>4770.3890415088908</c:v>
                </c:pt>
                <c:pt idx="36">
                  <c:v>4916.3823208888944</c:v>
                </c:pt>
                <c:pt idx="37">
                  <c:v>4867.4566637838316</c:v>
                </c:pt>
                <c:pt idx="38">
                  <c:v>4848.4961481703003</c:v>
                </c:pt>
                <c:pt idx="39">
                  <c:v>4859.4086668380623</c:v>
                </c:pt>
                <c:pt idx="40">
                  <c:v>4871.0926721948663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1384-412C-83B3-162D79D0F3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73353088"/>
        <c:axId val="1987673888"/>
      </c:lineChart>
      <c:catAx>
        <c:axId val="673353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7673888"/>
        <c:crosses val="autoZero"/>
        <c:auto val="1"/>
        <c:lblAlgn val="ctr"/>
        <c:lblOffset val="100"/>
        <c:noMultiLvlLbl val="0"/>
      </c:catAx>
      <c:valAx>
        <c:axId val="1987673888"/>
        <c:scaling>
          <c:orientation val="minMax"/>
          <c:max val="5000"/>
          <c:min val="1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3353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sz="1800" b="1" dirty="0"/>
              <a:t>Hip and Knee</a:t>
            </a:r>
            <a:r>
              <a:rPr lang="en-CA" sz="1800" b="1" baseline="0" dirty="0"/>
              <a:t> Replacement Surgeries</a:t>
            </a:r>
          </a:p>
          <a:p>
            <a:pPr>
              <a:defRPr/>
            </a:pPr>
            <a:r>
              <a:rPr lang="en-CA" sz="1800" b="1" baseline="0" dirty="0"/>
              <a:t>Median Wait Times (days)</a:t>
            </a:r>
            <a:endParaRPr lang="en-CA" sz="18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9247594050743664E-2"/>
          <c:y val="0.20829557373541607"/>
          <c:w val="0.89019685039370078"/>
          <c:h val="0.597791415217734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Sheet6!$I$46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Sheet6!$H$47:$H$48</c:f>
              <c:strCache>
                <c:ptCount val="2"/>
                <c:pt idx="0">
                  <c:v>New Brunswick</c:v>
                </c:pt>
                <c:pt idx="1">
                  <c:v>Canada</c:v>
                </c:pt>
              </c:strCache>
            </c:strRef>
          </c:cat>
          <c:val>
            <c:numRef>
              <c:f>Sheet6!$I$47:$I$48</c:f>
              <c:numCache>
                <c:formatCode>General</c:formatCode>
                <c:ptCount val="2"/>
                <c:pt idx="0">
                  <c:v>106.95789473684211</c:v>
                </c:pt>
                <c:pt idx="1">
                  <c:v>93.028022157054423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C7-4B95-9133-BB347B4B1741}"/>
            </c:ext>
          </c:extLst>
        </c:ser>
        <c:ser>
          <c:idx val="1"/>
          <c:order val="1"/>
          <c:tx>
            <c:strRef>
              <c:f>Sheet6!$J$46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effectLst/>
          </c:spPr>
          <c:invertIfNegative val="0"/>
          <c:cat>
            <c:strRef>
              <c:f>Sheet6!$H$47:$H$48</c:f>
              <c:strCache>
                <c:ptCount val="2"/>
                <c:pt idx="0">
                  <c:v>New Brunswick</c:v>
                </c:pt>
                <c:pt idx="1">
                  <c:v>Canada</c:v>
                </c:pt>
              </c:strCache>
            </c:strRef>
          </c:cat>
          <c:val>
            <c:numRef>
              <c:f>Sheet6!$J$47:$J$48</c:f>
              <c:numCache>
                <c:formatCode>General</c:formatCode>
                <c:ptCount val="2"/>
                <c:pt idx="0">
                  <c:v>195.25277008310249</c:v>
                </c:pt>
                <c:pt idx="1">
                  <c:v>115.50756807712148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C7-4B95-9133-BB347B4B17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05901631"/>
        <c:axId val="874010863"/>
      </c:barChart>
      <c:catAx>
        <c:axId val="8059016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4010863"/>
        <c:crosses val="autoZero"/>
        <c:auto val="1"/>
        <c:lblAlgn val="ctr"/>
        <c:lblOffset val="100"/>
        <c:noMultiLvlLbl val="0"/>
      </c:catAx>
      <c:valAx>
        <c:axId val="874010863"/>
        <c:scaling>
          <c:orientation val="minMax"/>
          <c:max val="200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5901631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sz="1700" b="1"/>
              <a:t>Stat</a:t>
            </a:r>
            <a:r>
              <a:rPr lang="en-CA" sz="1700" b="1" baseline="0"/>
              <a:t>Can </a:t>
            </a:r>
            <a:r>
              <a:rPr lang="en-CA" sz="1700" b="1" baseline="0" dirty="0"/>
              <a:t>Population Projection</a:t>
            </a:r>
          </a:p>
          <a:p>
            <a:pPr>
              <a:defRPr/>
            </a:pPr>
            <a:r>
              <a:rPr lang="en-CA" sz="1700" b="1" baseline="0" dirty="0"/>
              <a:t>New Brunswick, Scenario “H</a:t>
            </a:r>
            <a:r>
              <a:rPr lang="en-CA" sz="1700" b="1" baseline="0"/>
              <a:t>” (‘000)</a:t>
            </a:r>
            <a:endParaRPr lang="en-CA" sz="1700" b="1" dirty="0"/>
          </a:p>
        </c:rich>
      </c:tx>
      <c:layout>
        <c:manualLayout>
          <c:xMode val="edge"/>
          <c:yMode val="edge"/>
          <c:x val="0.10011855380203892"/>
          <c:y val="4.45402273655858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'[Labour force immigrants vs Canadian born.xlsx]Sheet1'!$M$25</c:f>
              <c:strCache>
                <c:ptCount val="1"/>
                <c:pt idx="0">
                  <c:v>65-74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'[Labour force immigrants vs Canadian born.xlsx]Sheet1'!$L$26:$L$45</c:f>
              <c:numCache>
                <c:formatCode>General</c:formatCode>
                <c:ptCount val="2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  <c:pt idx="12">
                  <c:v>2031</c:v>
                </c:pt>
                <c:pt idx="13">
                  <c:v>2032</c:v>
                </c:pt>
                <c:pt idx="14">
                  <c:v>2033</c:v>
                </c:pt>
                <c:pt idx="15">
                  <c:v>2034</c:v>
                </c:pt>
                <c:pt idx="16">
                  <c:v>2035</c:v>
                </c:pt>
                <c:pt idx="17">
                  <c:v>2036</c:v>
                </c:pt>
                <c:pt idx="18">
                  <c:v>2037</c:v>
                </c:pt>
                <c:pt idx="19">
                  <c:v>2038</c:v>
                </c:pt>
              </c:numCache>
            </c:numRef>
          </c:cat>
          <c:val>
            <c:numRef>
              <c:f>'[Labour force immigrants vs Canadian born.xlsx]Sheet1'!$M$26:$M$45</c:f>
              <c:numCache>
                <c:formatCode>General</c:formatCode>
                <c:ptCount val="20"/>
                <c:pt idx="0">
                  <c:v>96.3</c:v>
                </c:pt>
                <c:pt idx="1">
                  <c:v>99.6</c:v>
                </c:pt>
                <c:pt idx="2">
                  <c:v>102.3</c:v>
                </c:pt>
                <c:pt idx="3">
                  <c:v>103.9</c:v>
                </c:pt>
                <c:pt idx="4">
                  <c:v>105.5</c:v>
                </c:pt>
                <c:pt idx="5">
                  <c:v>106.9</c:v>
                </c:pt>
                <c:pt idx="6">
                  <c:v>108.6</c:v>
                </c:pt>
                <c:pt idx="7">
                  <c:v>110.4</c:v>
                </c:pt>
                <c:pt idx="8">
                  <c:v>111.9</c:v>
                </c:pt>
                <c:pt idx="9">
                  <c:v>113.2</c:v>
                </c:pt>
                <c:pt idx="10">
                  <c:v>114.1</c:v>
                </c:pt>
                <c:pt idx="11">
                  <c:v>114.4</c:v>
                </c:pt>
                <c:pt idx="12">
                  <c:v>114.1</c:v>
                </c:pt>
                <c:pt idx="13">
                  <c:v>112.7</c:v>
                </c:pt>
                <c:pt idx="14">
                  <c:v>110.9</c:v>
                </c:pt>
                <c:pt idx="15">
                  <c:v>109.3</c:v>
                </c:pt>
                <c:pt idx="16">
                  <c:v>107.6</c:v>
                </c:pt>
                <c:pt idx="17">
                  <c:v>106.1</c:v>
                </c:pt>
                <c:pt idx="18">
                  <c:v>104.3</c:v>
                </c:pt>
                <c:pt idx="19">
                  <c:v>102.3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974-4E29-9358-BB45366FA640}"/>
            </c:ext>
          </c:extLst>
        </c:ser>
        <c:ser>
          <c:idx val="1"/>
          <c:order val="1"/>
          <c:tx>
            <c:strRef>
              <c:f>'[Labour force immigrants vs Canadian born.xlsx]Sheet1'!$N$25</c:f>
              <c:strCache>
                <c:ptCount val="1"/>
                <c:pt idx="0">
                  <c:v>75+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'[Labour force immigrants vs Canadian born.xlsx]Sheet1'!$L$26:$L$45</c:f>
              <c:numCache>
                <c:formatCode>General</c:formatCode>
                <c:ptCount val="2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  <c:pt idx="12">
                  <c:v>2031</c:v>
                </c:pt>
                <c:pt idx="13">
                  <c:v>2032</c:v>
                </c:pt>
                <c:pt idx="14">
                  <c:v>2033</c:v>
                </c:pt>
                <c:pt idx="15">
                  <c:v>2034</c:v>
                </c:pt>
                <c:pt idx="16">
                  <c:v>2035</c:v>
                </c:pt>
                <c:pt idx="17">
                  <c:v>2036</c:v>
                </c:pt>
                <c:pt idx="18">
                  <c:v>2037</c:v>
                </c:pt>
                <c:pt idx="19">
                  <c:v>2038</c:v>
                </c:pt>
              </c:numCache>
            </c:numRef>
          </c:cat>
          <c:val>
            <c:numRef>
              <c:f>'[Labour force immigrants vs Canadian born.xlsx]Sheet1'!$N$26:$N$45</c:f>
              <c:numCache>
                <c:formatCode>General</c:formatCode>
                <c:ptCount val="20"/>
                <c:pt idx="0">
                  <c:v>68.400000000000006</c:v>
                </c:pt>
                <c:pt idx="1">
                  <c:v>71</c:v>
                </c:pt>
                <c:pt idx="2">
                  <c:v>74.2</c:v>
                </c:pt>
                <c:pt idx="3">
                  <c:v>78.8</c:v>
                </c:pt>
                <c:pt idx="4">
                  <c:v>82.9</c:v>
                </c:pt>
                <c:pt idx="5">
                  <c:v>87.3</c:v>
                </c:pt>
                <c:pt idx="6">
                  <c:v>91.4</c:v>
                </c:pt>
                <c:pt idx="7">
                  <c:v>95.499999999999986</c:v>
                </c:pt>
                <c:pt idx="8">
                  <c:v>99.399999999999991</c:v>
                </c:pt>
                <c:pt idx="9">
                  <c:v>103.9</c:v>
                </c:pt>
                <c:pt idx="10">
                  <c:v>108.30000000000001</c:v>
                </c:pt>
                <c:pt idx="11">
                  <c:v>113</c:v>
                </c:pt>
                <c:pt idx="12">
                  <c:v>117.20000000000002</c:v>
                </c:pt>
                <c:pt idx="13">
                  <c:v>121.80000000000001</c:v>
                </c:pt>
                <c:pt idx="14">
                  <c:v>126.20000000000002</c:v>
                </c:pt>
                <c:pt idx="15">
                  <c:v>130.1</c:v>
                </c:pt>
                <c:pt idx="16">
                  <c:v>134.20000000000002</c:v>
                </c:pt>
                <c:pt idx="17">
                  <c:v>138.19999999999999</c:v>
                </c:pt>
                <c:pt idx="18">
                  <c:v>141.89999999999998</c:v>
                </c:pt>
                <c:pt idx="19">
                  <c:v>145.5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974-4E29-9358-BB45366FA6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99621832"/>
        <c:axId val="599627080"/>
      </c:lineChart>
      <c:catAx>
        <c:axId val="599621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9627080"/>
        <c:crosses val="autoZero"/>
        <c:auto val="1"/>
        <c:lblAlgn val="ctr"/>
        <c:lblOffset val="100"/>
        <c:noMultiLvlLbl val="0"/>
      </c:catAx>
      <c:valAx>
        <c:axId val="599627080"/>
        <c:scaling>
          <c:orientation val="minMax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962183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sz="1600" b="1" baseline="0"/>
              <a:t>Per Capita Health Spending by Age</a:t>
            </a:r>
          </a:p>
          <a:p>
            <a:pPr>
              <a:defRPr/>
            </a:pPr>
            <a:r>
              <a:rPr lang="en-CA" sz="1600" b="1" baseline="0"/>
              <a:t>New Brunswick, 2017</a:t>
            </a:r>
            <a:endParaRPr lang="en-CA" sz="16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960-4B70-B9BD-5F7B0A9B515C}"/>
              </c:ext>
            </c:extLst>
          </c:dPt>
          <c:cat>
            <c:strRef>
              <c:f>'[deficit and net debt.xlsx]Sheet2'!$B$5:$B$25</c:f>
              <c:strCache>
                <c:ptCount val="21"/>
                <c:pt idx="0">
                  <c:v>&lt;1</c:v>
                </c:pt>
                <c:pt idx="1">
                  <c:v>1-4</c:v>
                </c:pt>
                <c:pt idx="2">
                  <c:v>5-9</c:v>
                </c:pt>
                <c:pt idx="3">
                  <c:v>10-14</c:v>
                </c:pt>
                <c:pt idx="4">
                  <c:v>15-19</c:v>
                </c:pt>
                <c:pt idx="5">
                  <c:v>20-24</c:v>
                </c:pt>
                <c:pt idx="6">
                  <c:v>25-29</c:v>
                </c:pt>
                <c:pt idx="7">
                  <c:v>30-34</c:v>
                </c:pt>
                <c:pt idx="8">
                  <c:v>35-39</c:v>
                </c:pt>
                <c:pt idx="9">
                  <c:v>40-44</c:v>
                </c:pt>
                <c:pt idx="10">
                  <c:v>45-49</c:v>
                </c:pt>
                <c:pt idx="11">
                  <c:v>50-54</c:v>
                </c:pt>
                <c:pt idx="12">
                  <c:v>55-59</c:v>
                </c:pt>
                <c:pt idx="13">
                  <c:v>60-64</c:v>
                </c:pt>
                <c:pt idx="14">
                  <c:v>65-69</c:v>
                </c:pt>
                <c:pt idx="15">
                  <c:v>70-74</c:v>
                </c:pt>
                <c:pt idx="16">
                  <c:v>75-79</c:v>
                </c:pt>
                <c:pt idx="17">
                  <c:v>80-84</c:v>
                </c:pt>
                <c:pt idx="18">
                  <c:v>85-89</c:v>
                </c:pt>
                <c:pt idx="19">
                  <c:v>90+</c:v>
                </c:pt>
                <c:pt idx="20">
                  <c:v>Total</c:v>
                </c:pt>
              </c:strCache>
            </c:strRef>
          </c:cat>
          <c:val>
            <c:numRef>
              <c:f>'[deficit and net debt.xlsx]Sheet2'!$C$5:$C$25</c:f>
              <c:numCache>
                <c:formatCode>#,##0.00</c:formatCode>
                <c:ptCount val="21"/>
                <c:pt idx="0">
                  <c:v>9790.2273323702157</c:v>
                </c:pt>
                <c:pt idx="1">
                  <c:v>1534.2846399483315</c:v>
                </c:pt>
                <c:pt idx="2">
                  <c:v>1378.4139147557792</c:v>
                </c:pt>
                <c:pt idx="3">
                  <c:v>2152.3827338770034</c:v>
                </c:pt>
                <c:pt idx="4">
                  <c:v>1887.6556018659703</c:v>
                </c:pt>
                <c:pt idx="5">
                  <c:v>2083.4040318051675</c:v>
                </c:pt>
                <c:pt idx="6">
                  <c:v>2539.9531859882218</c:v>
                </c:pt>
                <c:pt idx="7">
                  <c:v>2602.4427849741137</c:v>
                </c:pt>
                <c:pt idx="8">
                  <c:v>2570.4386272191255</c:v>
                </c:pt>
                <c:pt idx="9">
                  <c:v>2661.1345419608747</c:v>
                </c:pt>
                <c:pt idx="10">
                  <c:v>2925.4189485147554</c:v>
                </c:pt>
                <c:pt idx="11">
                  <c:v>3300.1920679069785</c:v>
                </c:pt>
                <c:pt idx="12">
                  <c:v>3965.7822206045175</c:v>
                </c:pt>
                <c:pt idx="13">
                  <c:v>4960.5781348905321</c:v>
                </c:pt>
                <c:pt idx="14">
                  <c:v>6328.1251684583012</c:v>
                </c:pt>
                <c:pt idx="15">
                  <c:v>8168.6764533581027</c:v>
                </c:pt>
                <c:pt idx="16">
                  <c:v>10834.340686126263</c:v>
                </c:pt>
                <c:pt idx="17">
                  <c:v>14715.302945738813</c:v>
                </c:pt>
                <c:pt idx="18">
                  <c:v>21465.072547562828</c:v>
                </c:pt>
                <c:pt idx="19">
                  <c:v>24927.399711721551</c:v>
                </c:pt>
                <c:pt idx="20">
                  <c:v>4433.8296696728439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60-4B70-B9BD-5F7B0A9B51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41903152"/>
        <c:axId val="1480527312"/>
      </c:barChart>
      <c:catAx>
        <c:axId val="1041903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0527312"/>
        <c:crosses val="autoZero"/>
        <c:auto val="1"/>
        <c:lblAlgn val="ctr"/>
        <c:lblOffset val="100"/>
        <c:noMultiLvlLbl val="0"/>
      </c:catAx>
      <c:valAx>
        <c:axId val="1480527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1903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sz="1800" b="1" dirty="0"/>
              <a:t>Labour Force </a:t>
            </a:r>
          </a:p>
          <a:p>
            <a:pPr>
              <a:defRPr/>
            </a:pPr>
            <a:r>
              <a:rPr lang="en-CA" sz="1800" b="1" dirty="0"/>
              <a:t>2000 = 100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Sheet1!$C$21</c:f>
              <c:strCache>
                <c:ptCount val="1"/>
                <c:pt idx="0">
                  <c:v>Canada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Sheet1!$D$20:$W$20</c:f>
              <c:numCache>
                <c:formatCode>General</c:formatCod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</c:numCache>
            </c:numRef>
          </c:cat>
          <c:val>
            <c:numRef>
              <c:f>Sheet1!$D$21:$W$21</c:f>
              <c:numCache>
                <c:formatCode>General</c:formatCode>
                <c:ptCount val="20"/>
                <c:pt idx="0">
                  <c:v>100</c:v>
                </c:pt>
                <c:pt idx="1">
                  <c:v>101.5919807598836</c:v>
                </c:pt>
                <c:pt idx="2">
                  <c:v>104.53733453689267</c:v>
                </c:pt>
                <c:pt idx="3">
                  <c:v>106.95813002228269</c:v>
                </c:pt>
                <c:pt idx="4">
                  <c:v>108.23891073671719</c:v>
                </c:pt>
                <c:pt idx="5">
                  <c:v>109.15420498803805</c:v>
                </c:pt>
                <c:pt idx="6">
                  <c:v>110.48043479633125</c:v>
                </c:pt>
                <c:pt idx="7">
                  <c:v>112.65378521515727</c:v>
                </c:pt>
                <c:pt idx="8">
                  <c:v>114.39536924232574</c:v>
                </c:pt>
                <c:pt idx="9">
                  <c:v>115.20335313314692</c:v>
                </c:pt>
                <c:pt idx="10">
                  <c:v>116.46645919996969</c:v>
                </c:pt>
                <c:pt idx="11">
                  <c:v>117.53388166823424</c:v>
                </c:pt>
                <c:pt idx="12">
                  <c:v>118.73260151875722</c:v>
                </c:pt>
                <c:pt idx="13">
                  <c:v>120.17371653652656</c:v>
                </c:pt>
                <c:pt idx="14">
                  <c:v>120.72099937507497</c:v>
                </c:pt>
                <c:pt idx="15">
                  <c:v>121.68994880664567</c:v>
                </c:pt>
                <c:pt idx="16">
                  <c:v>122.71570960553974</c:v>
                </c:pt>
                <c:pt idx="17">
                  <c:v>124.12021285325625</c:v>
                </c:pt>
                <c:pt idx="18">
                  <c:v>125.06580650048289</c:v>
                </c:pt>
                <c:pt idx="19">
                  <c:v>127.50743282055814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CE43-45EE-BE46-9771D69F8727}"/>
            </c:ext>
          </c:extLst>
        </c:ser>
        <c:ser>
          <c:idx val="1"/>
          <c:order val="1"/>
          <c:tx>
            <c:strRef>
              <c:f>Sheet1!$C$22</c:f>
              <c:strCache>
                <c:ptCount val="1"/>
                <c:pt idx="0">
                  <c:v>New Brunswick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Sheet1!$D$20:$W$20</c:f>
              <c:numCache>
                <c:formatCode>General</c:formatCod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</c:numCache>
            </c:numRef>
          </c:cat>
          <c:val>
            <c:numRef>
              <c:f>Sheet1!$D$22:$W$22</c:f>
              <c:numCache>
                <c:formatCode>General</c:formatCode>
                <c:ptCount val="20"/>
                <c:pt idx="0">
                  <c:v>100</c:v>
                </c:pt>
                <c:pt idx="1">
                  <c:v>100.73289902280132</c:v>
                </c:pt>
                <c:pt idx="2">
                  <c:v>103.28447339847993</c:v>
                </c:pt>
                <c:pt idx="3">
                  <c:v>103.31161780673182</c:v>
                </c:pt>
                <c:pt idx="4">
                  <c:v>104.75027144408251</c:v>
                </c:pt>
                <c:pt idx="5">
                  <c:v>104.09880564603694</c:v>
                </c:pt>
                <c:pt idx="6">
                  <c:v>104.20738327904451</c:v>
                </c:pt>
                <c:pt idx="7">
                  <c:v>104.94028230184583</c:v>
                </c:pt>
                <c:pt idx="8">
                  <c:v>107.03040173724214</c:v>
                </c:pt>
                <c:pt idx="9">
                  <c:v>106.97611292073834</c:v>
                </c:pt>
                <c:pt idx="10">
                  <c:v>107.03040173724214</c:v>
                </c:pt>
                <c:pt idx="11">
                  <c:v>106.65038002171552</c:v>
                </c:pt>
                <c:pt idx="12">
                  <c:v>106.75895765472315</c:v>
                </c:pt>
                <c:pt idx="13">
                  <c:v>107.27470141150923</c:v>
                </c:pt>
                <c:pt idx="14">
                  <c:v>106.67752442996743</c:v>
                </c:pt>
                <c:pt idx="15">
                  <c:v>105.91748099891423</c:v>
                </c:pt>
                <c:pt idx="16">
                  <c:v>105.48317046688382</c:v>
                </c:pt>
                <c:pt idx="17">
                  <c:v>104.20738327904451</c:v>
                </c:pt>
                <c:pt idx="18">
                  <c:v>104.37024972855593</c:v>
                </c:pt>
                <c:pt idx="19">
                  <c:v>105.21172638436482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CE43-45EE-BE46-9771D69F87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92300064"/>
        <c:axId val="1446261200"/>
      </c:lineChart>
      <c:catAx>
        <c:axId val="1492300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6261200"/>
        <c:crosses val="autoZero"/>
        <c:auto val="1"/>
        <c:lblAlgn val="ctr"/>
        <c:lblOffset val="100"/>
        <c:noMultiLvlLbl val="0"/>
      </c:catAx>
      <c:valAx>
        <c:axId val="1446261200"/>
        <c:scaling>
          <c:orientation val="minMax"/>
          <c:min val="9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2300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0.0352</cdr:x>
      <cdr:y>0.23223</cdr:y>
    </cdr:from>
    <cdr:to>
      <cdr:x>0.42112</cdr:x>
      <cdr:y>0.33175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A58468F5-891D-4190-9121-944BB086ED68}"/>
            </a:ext>
          </a:extLst>
        </cdr:cNvPr>
        <cdr:cNvSpPr txBox="1"/>
      </cdr:nvSpPr>
      <cdr:spPr>
        <a:xfrm xmlns:a="http://schemas.openxmlformats.org/drawingml/2006/main">
          <a:off x="182417" y="905164"/>
          <a:ext cx="1999673" cy="3879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CA" sz="1400" b="1" dirty="0"/>
            <a:t>Total spending = $6.6B 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0.02005</cdr:x>
      <cdr:y>0.22182</cdr:y>
    </cdr:from>
    <cdr:to>
      <cdr:x>0.40597</cdr:x>
      <cdr:y>0.31097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7A28E9F-5259-4EE7-88E5-18273741CAE7}"/>
            </a:ext>
          </a:extLst>
        </cdr:cNvPr>
        <cdr:cNvSpPr txBox="1"/>
      </cdr:nvSpPr>
      <cdr:spPr>
        <a:xfrm xmlns:a="http://schemas.openxmlformats.org/drawingml/2006/main">
          <a:off x="103907" y="965201"/>
          <a:ext cx="1999673" cy="3879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CA" sz="1400" b="1" dirty="0"/>
            <a:t>Total spending = $9.3B 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17599-06B5-4E7F-B2D6-D5B4E693B3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F831FB-A940-438E-ACC3-AF3E1E9506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3C9A9D-9DC6-456D-A301-0B31500A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C6ABF-AD84-45A7-AD89-5357C6BC0BBB}" type="datetimeFigureOut">
              <a:rPr lang="en-CA" smtClean="0"/>
              <a:t>2020-05-25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A5B49-9FCE-4A2E-BA02-FEB7E5E7F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F6076B-B483-48F4-B473-6CED673CC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C3CE6-75FD-483D-B203-ECE1E90ADD6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3614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B33E7-330D-42FA-895C-55AEF403B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FCD14D-2C16-48D6-B6D5-E851939B3D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5148C5-5C52-4BCA-BE14-9B5D2849F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C6ABF-AD84-45A7-AD89-5357C6BC0BBB}" type="datetimeFigureOut">
              <a:rPr lang="en-CA" smtClean="0"/>
              <a:t>2020-05-25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1A9765-ADC0-4287-84FF-6A32D602D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8F21A9-BB85-401E-B265-49FFDA3F9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C3CE6-75FD-483D-B203-ECE1E90ADD6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9076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697FF9-B3EB-4321-9FD4-8ABCEBD400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FB03F6-6926-4A32-B02C-5610F25145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94458C-9896-43BE-9655-1CDDE0D26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C6ABF-AD84-45A7-AD89-5357C6BC0BBB}" type="datetimeFigureOut">
              <a:rPr lang="en-CA" smtClean="0"/>
              <a:t>2020-05-25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5EB08-80C8-40D6-BD23-324AFB7D6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222A0-A2BE-4AA7-AC68-3F3705FBE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C3CE6-75FD-483D-B203-ECE1E90ADD6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2356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67A11-01F1-4D11-A8BF-88095843F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D1E48-6AAF-44C3-B663-D063107AE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B78BC-EB20-4BED-BED0-392B45304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C6ABF-AD84-45A7-AD89-5357C6BC0BBB}" type="datetimeFigureOut">
              <a:rPr lang="en-CA" smtClean="0"/>
              <a:t>2020-05-25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F1A9F4-A78A-44BB-85F0-49A1FE837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5E8E2-4545-4E0A-AF6B-E9737DE8A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C3CE6-75FD-483D-B203-ECE1E90ADD6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5307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52BD9-75D2-4102-B887-E8DD67736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8B5773-E49A-4797-929E-36B4A208FC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8153CD-1B4C-464B-BD57-F7EDBAAFD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C6ABF-AD84-45A7-AD89-5357C6BC0BBB}" type="datetimeFigureOut">
              <a:rPr lang="en-CA" smtClean="0"/>
              <a:t>2020-05-25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555C9B-022A-40DA-B0C8-0EE63E210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EBABFD-FCDC-43C1-8961-0B33AF600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C3CE6-75FD-483D-B203-ECE1E90ADD6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7121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7E2B5-215B-4486-BD23-B59C3A418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3680F-43B0-4C5E-96E3-CB1072AECB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FCFC36-946D-4DCB-B312-EBC235A36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679433-31AC-4482-B9EF-5D83FB77B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C6ABF-AD84-45A7-AD89-5357C6BC0BBB}" type="datetimeFigureOut">
              <a:rPr lang="en-CA" smtClean="0"/>
              <a:t>2020-05-25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81DB04-A01A-4FFD-8AF9-328BD458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B0B34C-B958-4A5C-8181-6B70B6833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C3CE6-75FD-483D-B203-ECE1E90ADD6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2061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7DBCB-065D-4610-A43A-23B324E0A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B51118-E52D-44C1-AA63-D9CEA1926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DA5FB6-9583-4C54-90AB-5629549E33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CAA471-BFDE-4E98-965E-9B65C0BD91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5E2439-9FD1-42CA-86B0-1A849BDFC5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532A09-B321-43A6-8A34-F0158C765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C6ABF-AD84-45A7-AD89-5357C6BC0BBB}" type="datetimeFigureOut">
              <a:rPr lang="en-CA" smtClean="0"/>
              <a:t>2020-05-25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72FD4D-8933-410C-ACDC-6034ECF4A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D7A5E9-A628-42D8-8A4D-6CC619887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C3CE6-75FD-483D-B203-ECE1E90ADD6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0547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80870-CD22-49D9-8295-79134F686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349728-B4E7-40CF-A3CB-3E9D07B8F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C6ABF-AD84-45A7-AD89-5357C6BC0BBB}" type="datetimeFigureOut">
              <a:rPr lang="en-CA" smtClean="0"/>
              <a:t>2020-05-25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6B393D-7CA1-4AFD-8834-874A76295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AFA44F-FD9C-4DB1-9ED5-911667167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C3CE6-75FD-483D-B203-ECE1E90ADD6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5645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3D08AC-B886-41DD-A788-0D60B4C99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C6ABF-AD84-45A7-AD89-5357C6BC0BBB}" type="datetimeFigureOut">
              <a:rPr lang="en-CA" smtClean="0"/>
              <a:t>2020-05-25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8BB848-17E0-4376-B4E9-E89147DB6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7DA4F3-0D19-45BB-B144-88129FE8F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C3CE6-75FD-483D-B203-ECE1E90ADD6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1562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9D267-6CCB-4618-9032-7FC265B3F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E8F38-0B82-4371-B326-3C541883D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921C74-8F6E-40F7-B9FD-732E861BC8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F54F29-7124-4A88-9F20-8E996C9B3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C6ABF-AD84-45A7-AD89-5357C6BC0BBB}" type="datetimeFigureOut">
              <a:rPr lang="en-CA" smtClean="0"/>
              <a:t>2020-05-25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4B8C23-8975-4639-8242-EA185B7E4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990002-6061-407F-AD40-48CF5AA99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C3CE6-75FD-483D-B203-ECE1E90ADD6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1177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FE4A0-2B55-455D-BEA7-54D000A22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EE9F0A-AA92-4AEF-BE82-011B2AD38B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52EC64-25A1-457A-B5CE-1219AF4287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379024-C293-42B0-9B9C-A5CEC49BD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C6ABF-AD84-45A7-AD89-5357C6BC0BBB}" type="datetimeFigureOut">
              <a:rPr lang="en-CA" smtClean="0"/>
              <a:t>2020-05-25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BFE5D3-506E-46F0-936C-440A34F80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681BB8-7C53-43EF-B6B0-B2FFCC169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C3CE6-75FD-483D-B203-ECE1E90ADD6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3605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362EF8-381E-4F0E-85D8-CF2446796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75D863-B1E5-41C0-83BD-B8E8FDD31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9A1C37-9CC1-452A-B6EA-114EFAD399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C6ABF-AD84-45A7-AD89-5357C6BC0BBB}" type="datetimeFigureOut">
              <a:rPr lang="en-CA" smtClean="0"/>
              <a:t>2020-05-25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0B7A0-A47B-444F-A26F-8C736DAE22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20DCD-03BB-49FF-B594-975F59E284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C3CE6-75FD-483D-B203-ECE1E90ADD6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5941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F1EFE-2491-4113-AC91-6271B23FD6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fr-CA" dirty="0" err="1">
                <a:latin typeface="Arial" panose="020B0604020202020204" pitchFamily="34" charset="0"/>
                <a:cs typeface="Arial" panose="020B0604020202020204" pitchFamily="34" charset="0"/>
              </a:rPr>
              <a:t>Brunswick’s</a:t>
            </a: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 Fiscal Situation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6E8C8-E26C-412C-A063-D8CD4A2642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0192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2103B-596F-41F3-927D-F50B49757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5486"/>
          </a:xfrm>
        </p:spPr>
        <p:txBody>
          <a:bodyPr>
            <a:normAutofit/>
          </a:bodyPr>
          <a:lstStyle/>
          <a:p>
            <a:r>
              <a:rPr lang="en-CA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New Brunswick’s business sector has seen virtually no growth over the last decade and has shed nearly 20,000 jobs. Meanwhile, employment in the public sector has kept growing.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4F78248-06F4-461B-B4DB-8231D9C3770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10181127"/>
              </p:ext>
            </p:extLst>
          </p:nvPr>
        </p:nvGraphicFramePr>
        <p:xfrm>
          <a:off x="838200" y="1558028"/>
          <a:ext cx="5045015" cy="4558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BFB4B6-1B62-401E-BA5A-F55E0CB0B367}"/>
              </a:ext>
            </a:extLst>
          </p:cNvPr>
          <p:cNvCxnSpPr>
            <a:cxnSpLocks/>
          </p:cNvCxnSpPr>
          <p:nvPr/>
        </p:nvCxnSpPr>
        <p:spPr>
          <a:xfrm flipV="1">
            <a:off x="6096000" y="1871933"/>
            <a:ext cx="0" cy="38560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66A69DA-1962-4FE8-BC78-E305D7FEB563}"/>
              </a:ext>
            </a:extLst>
          </p:cNvPr>
          <p:cNvSpPr txBox="1"/>
          <p:nvPr/>
        </p:nvSpPr>
        <p:spPr>
          <a:xfrm>
            <a:off x="793172" y="6228824"/>
            <a:ext cx="10758056" cy="5539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A" sz="1000" dirty="0"/>
              <a:t>*Output in the business sector measured as real value added. For the </a:t>
            </a:r>
            <a:r>
              <a:rPr lang="en-CA" sz="1000"/>
              <a:t>chart employment (right), </a:t>
            </a:r>
            <a:r>
              <a:rPr lang="en-CA" sz="1000" dirty="0"/>
              <a:t>public sector is defined as public administrations, educational services, as well as health care and social assistance; the remainder is considered the private sector.</a:t>
            </a:r>
          </a:p>
          <a:p>
            <a:r>
              <a:rPr lang="en-CA" sz="1000" dirty="0"/>
              <a:t>Source: Statistics Canada, CANSIM </a:t>
            </a:r>
            <a:r>
              <a:rPr lang="en-CA" sz="1000"/>
              <a:t>tables 14-10-0023-01 </a:t>
            </a:r>
            <a:r>
              <a:rPr lang="en-CA" sz="1000" dirty="0"/>
              <a:t>and 36-10-0480-01. 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8C3C1535-1458-4F32-A3D9-9441054B5EE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00619586"/>
              </p:ext>
            </p:extLst>
          </p:nvPr>
        </p:nvGraphicFramePr>
        <p:xfrm>
          <a:off x="6172200" y="1558028"/>
          <a:ext cx="5181600" cy="4618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99887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293C0-CB05-418F-8315-75F77AA71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2660"/>
          </a:xfrm>
        </p:spPr>
        <p:txBody>
          <a:bodyPr>
            <a:normAutofit/>
          </a:bodyPr>
          <a:lstStyle/>
          <a:p>
            <a:r>
              <a:rPr lang="en-CA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New Brunswick’s labour </a:t>
            </a:r>
            <a:r>
              <a:rPr lang="en-CA" sz="2000" b="1" i="1">
                <a:latin typeface="Arial" panose="020B0604020202020204" pitchFamily="34" charset="0"/>
                <a:cs typeface="Arial" panose="020B0604020202020204" pitchFamily="34" charset="0"/>
              </a:rPr>
              <a:t>market had </a:t>
            </a:r>
            <a:r>
              <a:rPr lang="en-CA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stabilized in recent years, then Covid-19 broke our momentum – for how long?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5C43B2E-8F92-447E-97B2-98FE3DA7A7F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44618563"/>
              </p:ext>
            </p:extLst>
          </p:nvPr>
        </p:nvGraphicFramePr>
        <p:xfrm>
          <a:off x="613317" y="1354347"/>
          <a:ext cx="5244789" cy="4671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210D15E0-42DB-4A79-A09A-BA811C6C562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29718296"/>
              </p:ext>
            </p:extLst>
          </p:nvPr>
        </p:nvGraphicFramePr>
        <p:xfrm>
          <a:off x="6333892" y="1423358"/>
          <a:ext cx="5244789" cy="4594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740F135-A8EB-403E-874A-A15A7BBFDD51}"/>
              </a:ext>
            </a:extLst>
          </p:cNvPr>
          <p:cNvSpPr txBox="1"/>
          <p:nvPr/>
        </p:nvSpPr>
        <p:spPr>
          <a:xfrm>
            <a:off x="1680509" y="6335486"/>
            <a:ext cx="9165745" cy="2462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A" sz="1000" dirty="0"/>
              <a:t>Source: Statistics Canada, CANSIM, tables 14-10-0090-01, 17-10-0005-01 and 17-10-0008-01.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D5FB48C-14EB-426B-8A6E-41E986987EBD}"/>
              </a:ext>
            </a:extLst>
          </p:cNvPr>
          <p:cNvCxnSpPr/>
          <p:nvPr/>
        </p:nvCxnSpPr>
        <p:spPr>
          <a:xfrm flipV="1">
            <a:off x="6185210" y="2007219"/>
            <a:ext cx="0" cy="37391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7995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94898-4DE8-4CD8-AB88-297AC681B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Federal transfers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7A0745-65A4-4DE9-8FB4-2946612EFA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93027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CF771-4608-4C52-8384-176C8EC95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222" y="365125"/>
            <a:ext cx="11023595" cy="954717"/>
          </a:xfrm>
        </p:spPr>
        <p:txBody>
          <a:bodyPr>
            <a:normAutofit/>
          </a:bodyPr>
          <a:lstStyle/>
          <a:p>
            <a:r>
              <a:rPr lang="fr-CA" sz="19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Federal</a:t>
            </a:r>
            <a:r>
              <a:rPr lang="fr-CA" sz="19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19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transfers</a:t>
            </a:r>
            <a:r>
              <a:rPr lang="fr-CA" sz="19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19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grew</a:t>
            </a:r>
            <a:r>
              <a:rPr lang="fr-CA" sz="1900" b="1" i="1" dirty="0">
                <a:latin typeface="Arial" panose="020B0604020202020204" pitchFamily="34" charset="0"/>
                <a:cs typeface="Arial" panose="020B0604020202020204" pitchFamily="34" charset="0"/>
              </a:rPr>
              <a:t> fast in the 2000s, </a:t>
            </a:r>
            <a:r>
              <a:rPr lang="fr-CA" sz="19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fr-CA" sz="19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1900" b="1" i="1" err="1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fr-CA" sz="1900" b="1" i="1">
                <a:latin typeface="Arial" panose="020B0604020202020204" pitchFamily="34" charset="0"/>
                <a:cs typeface="Arial" panose="020B0604020202020204" pitchFamily="34" charset="0"/>
              </a:rPr>
              <a:t> stalled. </a:t>
            </a:r>
            <a:r>
              <a:rPr lang="fr-CA" sz="1900" b="1" i="1" dirty="0">
                <a:latin typeface="Arial" panose="020B0604020202020204" pitchFamily="34" charset="0"/>
                <a:cs typeface="Arial" panose="020B0604020202020204" pitchFamily="34" charset="0"/>
              </a:rPr>
              <a:t>Failure to </a:t>
            </a:r>
            <a:r>
              <a:rPr lang="fr-CA" sz="19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adjust</a:t>
            </a:r>
            <a:r>
              <a:rPr lang="fr-CA" sz="1900" b="1" i="1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CA" sz="19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slowing</a:t>
            </a:r>
            <a:r>
              <a:rPr lang="fr-CA" sz="19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19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transfer</a:t>
            </a:r>
            <a:r>
              <a:rPr lang="fr-CA" sz="19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19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  <a:r>
              <a:rPr lang="fr-CA" sz="1900" b="1" i="1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fr-CA" sz="19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spending</a:t>
            </a:r>
            <a:r>
              <a:rPr lang="fr-CA" sz="19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19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less</a:t>
            </a:r>
            <a:r>
              <a:rPr lang="fr-CA" sz="1900" b="1" i="1" dirty="0">
                <a:latin typeface="Arial" panose="020B0604020202020204" pitchFamily="34" charset="0"/>
                <a:cs typeface="Arial" panose="020B0604020202020204" pitchFamily="34" charset="0"/>
              </a:rPr>
              <a:t> has </a:t>
            </a:r>
            <a:r>
              <a:rPr lang="fr-CA" sz="1900" b="1" i="1" err="1">
                <a:latin typeface="Arial" panose="020B0604020202020204" pitchFamily="34" charset="0"/>
                <a:cs typeface="Arial" panose="020B0604020202020204" pitchFamily="34" charset="0"/>
              </a:rPr>
              <a:t>added</a:t>
            </a:r>
            <a:r>
              <a:rPr lang="fr-CA" sz="1900" b="1" i="1">
                <a:latin typeface="Arial" panose="020B0604020202020204" pitchFamily="34" charset="0"/>
                <a:cs typeface="Arial" panose="020B0604020202020204" pitchFamily="34" charset="0"/>
              </a:rPr>
              <a:t> around $</a:t>
            </a:r>
            <a:r>
              <a:rPr lang="fr-CA" sz="1900" b="1" i="1" dirty="0">
                <a:latin typeface="Arial" panose="020B0604020202020204" pitchFamily="34" charset="0"/>
                <a:cs typeface="Arial" panose="020B0604020202020204" pitchFamily="34" charset="0"/>
              </a:rPr>
              <a:t>4 billion </a:t>
            </a:r>
            <a:r>
              <a:rPr lang="fr-CA" sz="1900" b="1" i="1">
                <a:latin typeface="Arial" panose="020B0604020202020204" pitchFamily="34" charset="0"/>
                <a:cs typeface="Arial" panose="020B0604020202020204" pitchFamily="34" charset="0"/>
              </a:rPr>
              <a:t>to New Brunswick’s </a:t>
            </a:r>
            <a:r>
              <a:rPr lang="fr-CA" sz="19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debt</a:t>
            </a:r>
            <a:r>
              <a:rPr lang="fr-CA" sz="1900" b="1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CA" sz="19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98671F54-13EF-4724-8163-46CC7BAE807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51847338"/>
              </p:ext>
            </p:extLst>
          </p:nvPr>
        </p:nvGraphicFramePr>
        <p:xfrm>
          <a:off x="838200" y="1612180"/>
          <a:ext cx="5181600" cy="4564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ontent Placeholder 5">
            <a:extLst>
              <a:ext uri="{FF2B5EF4-FFF2-40B4-BE49-F238E27FC236}">
                <a16:creationId xmlns:a16="http://schemas.microsoft.com/office/drawing/2014/main" id="{E19DAD42-B60E-4AA4-AD99-A5C94463E25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68307512"/>
              </p:ext>
            </p:extLst>
          </p:nvPr>
        </p:nvGraphicFramePr>
        <p:xfrm>
          <a:off x="6445404" y="1478364"/>
          <a:ext cx="4908397" cy="4564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2D0FB113-81C4-48D4-BAB3-820E179C06B3}"/>
              </a:ext>
            </a:extLst>
          </p:cNvPr>
          <p:cNvSpPr txBox="1"/>
          <p:nvPr/>
        </p:nvSpPr>
        <p:spPr>
          <a:xfrm>
            <a:off x="1680509" y="6335486"/>
            <a:ext cx="9165745" cy="2462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A" sz="1000" dirty="0"/>
              <a:t>Source: Finance Canada, </a:t>
            </a:r>
            <a:r>
              <a:rPr lang="en-CA" sz="1000" i="1" dirty="0"/>
              <a:t>Fiscal Reference Tables 2019</a:t>
            </a:r>
            <a:r>
              <a:rPr lang="en-CA" sz="1000" dirty="0"/>
              <a:t> and Statistics Canada, CANSIM table 18-10-0005-01.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7CC6FD1-F674-4DA3-8059-E430554BEFAE}"/>
              </a:ext>
            </a:extLst>
          </p:cNvPr>
          <p:cNvCxnSpPr/>
          <p:nvPr/>
        </p:nvCxnSpPr>
        <p:spPr>
          <a:xfrm>
            <a:off x="6250259" y="1813796"/>
            <a:ext cx="0" cy="40723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1180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A6157-F5AA-459B-BD9F-B2F1F5DDA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8415"/>
          </a:xfrm>
        </p:spPr>
        <p:txBody>
          <a:bodyPr>
            <a:normAutofit/>
          </a:bodyPr>
          <a:lstStyle/>
          <a:p>
            <a:r>
              <a:rPr lang="fr-CA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fr-CA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recent</a:t>
            </a:r>
            <a:r>
              <a:rPr lang="fr-CA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r>
              <a:rPr lang="fr-CA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A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Equalization</a:t>
            </a:r>
            <a:r>
              <a:rPr lang="fr-CA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payments</a:t>
            </a:r>
            <a:r>
              <a:rPr lang="fr-CA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have </a:t>
            </a:r>
            <a:r>
              <a:rPr lang="fr-CA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increased</a:t>
            </a:r>
            <a:r>
              <a:rPr lang="fr-CA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spectacularly</a:t>
            </a:r>
            <a:r>
              <a:rPr lang="fr-CA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A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enabling</a:t>
            </a:r>
            <a:r>
              <a:rPr lang="fr-CA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CA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government</a:t>
            </a:r>
            <a:r>
              <a:rPr lang="fr-CA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to balance </a:t>
            </a:r>
            <a:r>
              <a:rPr lang="fr-CA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fr-CA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books. </a:t>
            </a:r>
            <a:r>
              <a:rPr lang="fr-CA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Such</a:t>
            </a:r>
            <a:r>
              <a:rPr lang="fr-CA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  <a:r>
              <a:rPr lang="fr-CA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fr-CA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not last.</a:t>
            </a:r>
            <a:endParaRPr lang="en-CA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9824DCC-189E-4F4F-B30C-44D0ED273C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1532"/>
            <a:ext cx="5181600" cy="451543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CA" sz="2000" dirty="0" err="1"/>
              <a:t>Recent</a:t>
            </a:r>
            <a:r>
              <a:rPr lang="fr-CA" sz="2000" dirty="0"/>
              <a:t> </a:t>
            </a:r>
            <a:r>
              <a:rPr lang="fr-CA" sz="2000" dirty="0" err="1"/>
              <a:t>growth</a:t>
            </a:r>
            <a:r>
              <a:rPr lang="fr-CA" sz="2000" dirty="0"/>
              <a:t> in </a:t>
            </a:r>
            <a:r>
              <a:rPr lang="fr-CA" sz="2000" dirty="0" err="1"/>
              <a:t>Equalization</a:t>
            </a:r>
            <a:r>
              <a:rPr lang="fr-CA" sz="2000" dirty="0"/>
              <a:t> </a:t>
            </a:r>
            <a:r>
              <a:rPr lang="fr-CA" sz="2000" dirty="0" err="1"/>
              <a:t>payments</a:t>
            </a:r>
            <a:r>
              <a:rPr lang="fr-CA" sz="2000" dirty="0"/>
              <a:t> in 8 to 10% range ($150-200 million/</a:t>
            </a:r>
            <a:r>
              <a:rPr lang="fr-CA" sz="2000" dirty="0" err="1"/>
              <a:t>yr</a:t>
            </a:r>
            <a:r>
              <a:rPr lang="fr-CA" sz="2000" dirty="0"/>
              <a:t>) </a:t>
            </a:r>
            <a:r>
              <a:rPr lang="fr-CA" sz="2000" dirty="0" err="1"/>
              <a:t>will</a:t>
            </a:r>
            <a:r>
              <a:rPr lang="fr-CA" sz="2000" dirty="0"/>
              <a:t> not </a:t>
            </a:r>
            <a:r>
              <a:rPr lang="fr-CA" sz="2000" dirty="0" err="1"/>
              <a:t>be</a:t>
            </a:r>
            <a:r>
              <a:rPr lang="fr-CA" sz="2000" dirty="0"/>
              <a:t> </a:t>
            </a:r>
            <a:r>
              <a:rPr lang="fr-CA" sz="2000" dirty="0" err="1"/>
              <a:t>maintained</a:t>
            </a:r>
            <a:r>
              <a:rPr lang="fr-CA" sz="2000" dirty="0"/>
              <a:t>. </a:t>
            </a:r>
            <a:r>
              <a:rPr lang="fr-CA" sz="2000" dirty="0" err="1"/>
              <a:t>Reasonable</a:t>
            </a:r>
            <a:r>
              <a:rPr lang="fr-CA" sz="2000" dirty="0"/>
              <a:t> </a:t>
            </a:r>
            <a:r>
              <a:rPr lang="fr-CA" sz="2000" dirty="0" err="1"/>
              <a:t>assumption</a:t>
            </a:r>
            <a:r>
              <a:rPr lang="fr-CA" sz="2000" dirty="0"/>
              <a:t> </a:t>
            </a:r>
            <a:r>
              <a:rPr lang="fr-CA" sz="2000" dirty="0" err="1"/>
              <a:t>is</a:t>
            </a:r>
            <a:r>
              <a:rPr lang="fr-CA" sz="2000" dirty="0"/>
              <a:t> 3-4%.</a:t>
            </a:r>
          </a:p>
          <a:p>
            <a:pPr>
              <a:buFont typeface="Wingdings" panose="05000000000000000000" pitchFamily="2" charset="2"/>
              <a:buChar char="Ø"/>
            </a:pPr>
            <a:endParaRPr lang="fr-CA" sz="1000" dirty="0"/>
          </a:p>
          <a:p>
            <a:pPr>
              <a:buFont typeface="Wingdings" panose="05000000000000000000" pitchFamily="2" charset="2"/>
              <a:buChar char="Ø"/>
            </a:pPr>
            <a:r>
              <a:rPr lang="fr-CA" sz="2000" dirty="0"/>
              <a:t>CST and CHT </a:t>
            </a:r>
            <a:r>
              <a:rPr lang="fr-CA" sz="2000" dirty="0" err="1"/>
              <a:t>distributed</a:t>
            </a:r>
            <a:r>
              <a:rPr lang="fr-CA" sz="2000" dirty="0"/>
              <a:t> on a per capita basis, </a:t>
            </a:r>
            <a:r>
              <a:rPr lang="fr-CA" sz="2000" dirty="0" err="1"/>
              <a:t>which</a:t>
            </a:r>
            <a:r>
              <a:rPr lang="fr-CA" sz="2000" dirty="0"/>
              <a:t> </a:t>
            </a:r>
            <a:r>
              <a:rPr lang="fr-CA" sz="2000" dirty="0" err="1"/>
              <a:t>means</a:t>
            </a:r>
            <a:r>
              <a:rPr lang="fr-CA" sz="2000" dirty="0"/>
              <a:t> </a:t>
            </a:r>
            <a:r>
              <a:rPr lang="fr-CA" sz="2000" dirty="0" err="1"/>
              <a:t>poorer</a:t>
            </a:r>
            <a:r>
              <a:rPr lang="fr-CA" sz="2000" dirty="0"/>
              <a:t>, </a:t>
            </a:r>
            <a:r>
              <a:rPr lang="fr-CA" sz="2000" dirty="0" err="1"/>
              <a:t>older</a:t>
            </a:r>
            <a:r>
              <a:rPr lang="fr-CA" sz="2000" dirty="0"/>
              <a:t> </a:t>
            </a:r>
            <a:r>
              <a:rPr lang="fr-CA" sz="2000"/>
              <a:t>provinces get slower-growing payments than </a:t>
            </a:r>
            <a:r>
              <a:rPr lang="fr-CA" sz="2000" dirty="0" err="1"/>
              <a:t>richer</a:t>
            </a:r>
            <a:r>
              <a:rPr lang="fr-CA" sz="2000" dirty="0"/>
              <a:t>, </a:t>
            </a:r>
            <a:r>
              <a:rPr lang="fr-CA" sz="2000" err="1"/>
              <a:t>younger</a:t>
            </a:r>
            <a:r>
              <a:rPr lang="fr-CA" sz="2000"/>
              <a:t> provinces.</a:t>
            </a:r>
            <a:endParaRPr lang="fr-CA" sz="2000" dirty="0"/>
          </a:p>
          <a:p>
            <a:pPr>
              <a:buFont typeface="Wingdings" panose="05000000000000000000" pitchFamily="2" charset="2"/>
              <a:buChar char="Ø"/>
            </a:pPr>
            <a:endParaRPr lang="fr-CA" sz="1000" dirty="0"/>
          </a:p>
          <a:p>
            <a:pPr>
              <a:buFont typeface="Wingdings" panose="05000000000000000000" pitchFamily="2" charset="2"/>
              <a:buChar char="Ø"/>
            </a:pPr>
            <a:r>
              <a:rPr lang="fr-CA" sz="2000" dirty="0"/>
              <a:t>Heavy </a:t>
            </a:r>
            <a:r>
              <a:rPr lang="fr-CA" sz="2000" dirty="0" err="1"/>
              <a:t>debt</a:t>
            </a:r>
            <a:r>
              <a:rPr lang="fr-CA" sz="2000" dirty="0"/>
              <a:t> of </a:t>
            </a:r>
            <a:r>
              <a:rPr lang="fr-CA" sz="2000" dirty="0" err="1"/>
              <a:t>likely</a:t>
            </a:r>
            <a:r>
              <a:rPr lang="fr-CA" sz="2000" dirty="0"/>
              <a:t> $</a:t>
            </a:r>
            <a:r>
              <a:rPr lang="fr-CA" sz="2000"/>
              <a:t>300-400 billion Ottawa could be taking on </a:t>
            </a:r>
            <a:r>
              <a:rPr lang="fr-CA" sz="2000" dirty="0"/>
              <a:t>in </a:t>
            </a:r>
            <a:r>
              <a:rPr lang="fr-CA" sz="2000" dirty="0" err="1"/>
              <a:t>response</a:t>
            </a:r>
            <a:r>
              <a:rPr lang="fr-CA" sz="2000" dirty="0"/>
              <a:t> to </a:t>
            </a:r>
            <a:r>
              <a:rPr lang="fr-CA" sz="2000" dirty="0" err="1"/>
              <a:t>Covid</a:t>
            </a:r>
            <a:r>
              <a:rPr lang="fr-CA" sz="2000" dirty="0"/>
              <a:t> </a:t>
            </a:r>
            <a:r>
              <a:rPr lang="fr-CA" sz="2000" dirty="0" err="1"/>
              <a:t>crisis</a:t>
            </a:r>
            <a:r>
              <a:rPr lang="fr-CA" sz="2000" dirty="0"/>
              <a:t> </a:t>
            </a:r>
            <a:r>
              <a:rPr lang="fr-CA" sz="2000" dirty="0" err="1"/>
              <a:t>means</a:t>
            </a:r>
            <a:r>
              <a:rPr lang="fr-CA" sz="2000" dirty="0"/>
              <a:t> </a:t>
            </a:r>
            <a:r>
              <a:rPr lang="fr-CA" sz="2000" dirty="0" err="1"/>
              <a:t>limited</a:t>
            </a:r>
            <a:r>
              <a:rPr lang="fr-CA" sz="2000" dirty="0"/>
              <a:t> </a:t>
            </a:r>
            <a:r>
              <a:rPr lang="fr-CA" sz="2000" dirty="0" err="1"/>
              <a:t>flexibility</a:t>
            </a:r>
            <a:r>
              <a:rPr lang="fr-CA" sz="2000" dirty="0"/>
              <a:t> to </a:t>
            </a:r>
            <a:r>
              <a:rPr lang="fr-CA" sz="2000" dirty="0" err="1"/>
              <a:t>transfer</a:t>
            </a:r>
            <a:r>
              <a:rPr lang="fr-CA" sz="2000" dirty="0"/>
              <a:t> more </a:t>
            </a:r>
            <a:r>
              <a:rPr lang="fr-CA" sz="2000" dirty="0" err="1"/>
              <a:t>funds</a:t>
            </a:r>
            <a:r>
              <a:rPr lang="fr-CA" sz="2000" dirty="0"/>
              <a:t> to provinces. </a:t>
            </a:r>
            <a:r>
              <a:rPr lang="fr-CA" sz="2000" dirty="0" err="1"/>
              <a:t>Some</a:t>
            </a:r>
            <a:r>
              <a:rPr lang="fr-CA" sz="2000" dirty="0"/>
              <a:t> </a:t>
            </a:r>
            <a:r>
              <a:rPr lang="fr-CA" sz="2000" dirty="0" err="1"/>
              <a:t>fear</a:t>
            </a:r>
            <a:r>
              <a:rPr lang="fr-CA" sz="2000" dirty="0"/>
              <a:t> </a:t>
            </a:r>
            <a:r>
              <a:rPr lang="fr-CA" sz="2000" dirty="0" err="1"/>
              <a:t>slower</a:t>
            </a:r>
            <a:r>
              <a:rPr lang="fr-CA" sz="2000" dirty="0"/>
              <a:t> </a:t>
            </a:r>
            <a:r>
              <a:rPr lang="fr-CA" sz="2000" dirty="0" err="1"/>
              <a:t>payment</a:t>
            </a:r>
            <a:r>
              <a:rPr lang="fr-CA" sz="2000" dirty="0"/>
              <a:t> </a:t>
            </a:r>
            <a:r>
              <a:rPr lang="fr-CA" sz="2000" dirty="0" err="1"/>
              <a:t>growth</a:t>
            </a:r>
            <a:r>
              <a:rPr lang="fr-CA" sz="2000" dirty="0"/>
              <a:t> or </a:t>
            </a:r>
            <a:r>
              <a:rPr lang="fr-CA" sz="2000" dirty="0" err="1"/>
              <a:t>outright</a:t>
            </a:r>
            <a:r>
              <a:rPr lang="fr-CA" sz="2000" dirty="0"/>
              <a:t> </a:t>
            </a:r>
            <a:r>
              <a:rPr lang="fr-CA" sz="2000" dirty="0" err="1"/>
              <a:t>cuts</a:t>
            </a:r>
            <a:r>
              <a:rPr lang="fr-CA" sz="1800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en-CA" sz="1800" dirty="0"/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D4784808-1C11-482D-9F13-5BDD8667254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43432817"/>
              </p:ext>
            </p:extLst>
          </p:nvPr>
        </p:nvGraphicFramePr>
        <p:xfrm>
          <a:off x="838200" y="1661532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967CF959-83D3-4BA5-A8C9-F50A929AE216}"/>
              </a:ext>
            </a:extLst>
          </p:cNvPr>
          <p:cNvSpPr txBox="1"/>
          <p:nvPr/>
        </p:nvSpPr>
        <p:spPr>
          <a:xfrm>
            <a:off x="1680509" y="6335486"/>
            <a:ext cx="9165745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A" sz="1000" dirty="0"/>
              <a:t>Source: New Brunswick Public Accounts (various years) and Finance Canada, </a:t>
            </a:r>
            <a:r>
              <a:rPr lang="en-CA" sz="1000" i="1" dirty="0"/>
              <a:t>Federal Transfers to Provinces and Territories</a:t>
            </a:r>
            <a:r>
              <a:rPr lang="en-CA" sz="1000" dirty="0"/>
              <a:t>. Equalization payments for 2012-13 include total transfer protection payments. </a:t>
            </a:r>
          </a:p>
        </p:txBody>
      </p:sp>
    </p:spTree>
    <p:extLst>
      <p:ext uri="{BB962C8B-B14F-4D97-AF65-F5344CB8AC3E}">
        <p14:creationId xmlns:p14="http://schemas.microsoft.com/office/powerpoint/2010/main" val="2261101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94898-4DE8-4CD8-AB88-297AC681B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Rising to the Challenge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7A0745-65A4-4DE9-8FB4-2946612EFA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48995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F3448-9798-4737-A3D4-24328B9D2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4335"/>
            <a:ext cx="10515600" cy="803275"/>
          </a:xfrm>
        </p:spPr>
        <p:txBody>
          <a:bodyPr>
            <a:normAutofit/>
          </a:bodyPr>
          <a:lstStyle/>
          <a:p>
            <a:r>
              <a:rPr lang="fr-CA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Population </a:t>
            </a:r>
            <a:r>
              <a:rPr lang="fr-CA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aging</a:t>
            </a:r>
            <a:r>
              <a:rPr lang="fr-CA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2000" b="1" i="1">
                <a:latin typeface="Arial" panose="020B0604020202020204" pitchFamily="34" charset="0"/>
                <a:cs typeface="Arial" panose="020B0604020202020204" pitchFamily="34" charset="0"/>
              </a:rPr>
              <a:t>and other </a:t>
            </a:r>
            <a:r>
              <a:rPr lang="fr-CA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spending</a:t>
            </a:r>
            <a:r>
              <a:rPr lang="fr-CA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pressures </a:t>
            </a:r>
            <a:r>
              <a:rPr lang="fr-CA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fr-CA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fr-CA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up to $2 billion </a:t>
            </a:r>
            <a:r>
              <a:rPr lang="fr-CA" sz="2000" b="1" i="1">
                <a:latin typeface="Arial" panose="020B0604020202020204" pitchFamily="34" charset="0"/>
                <a:cs typeface="Arial" panose="020B0604020202020204" pitchFamily="34" charset="0"/>
              </a:rPr>
              <a:t>in annual public spending </a:t>
            </a:r>
            <a:r>
              <a:rPr lang="fr-CA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by 2030. </a:t>
            </a:r>
            <a:r>
              <a:rPr lang="fr-CA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That’s</a:t>
            </a:r>
            <a:r>
              <a:rPr lang="fr-CA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more </a:t>
            </a:r>
            <a:r>
              <a:rPr lang="fr-CA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fr-CA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50% </a:t>
            </a:r>
            <a:r>
              <a:rPr lang="fr-CA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  <a:r>
              <a:rPr lang="fr-CA" sz="2000" b="1" i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CA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C51D28-C0DE-45D2-B7E2-BC533FA6D8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81018"/>
            <a:ext cx="5181600" cy="449594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CA" sz="2000" dirty="0"/>
              <a:t>By 2030, population aging alone could add around $750 million in annual </a:t>
            </a:r>
            <a:r>
              <a:rPr lang="en-CA" sz="2000"/>
              <a:t>health spending</a:t>
            </a:r>
            <a:r>
              <a:rPr lang="en-CA" sz="2000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en-CA" sz="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CA" sz="2000" dirty="0"/>
              <a:t>If non-aging related spending grows at historical rate (1998-2016), overall annual health spending could be up $ 2 billion, or 50% by 2030.</a:t>
            </a:r>
          </a:p>
          <a:p>
            <a:pPr>
              <a:buFont typeface="Wingdings" panose="05000000000000000000" pitchFamily="2" charset="2"/>
              <a:buChar char="Ø"/>
            </a:pPr>
            <a:endParaRPr lang="en-CA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CA" sz="2000" dirty="0"/>
              <a:t>Tight labour market for many health and elderly care professionals likely to exert strong pressures on wages across Canada.</a:t>
            </a:r>
          </a:p>
          <a:p>
            <a:pPr>
              <a:buFont typeface="Wingdings" panose="05000000000000000000" pitchFamily="2" charset="2"/>
              <a:buChar char="Ø"/>
            </a:pPr>
            <a:endParaRPr lang="en-CA" sz="2000" dirty="0"/>
          </a:p>
          <a:p>
            <a:pPr>
              <a:buFont typeface="Wingdings" panose="05000000000000000000" pitchFamily="2" charset="2"/>
              <a:buChar char="Ø"/>
            </a:pPr>
            <a:endParaRPr lang="en-CA" sz="2000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05C6571-CD27-4F3A-9D34-843DB900CC9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76903394"/>
              </p:ext>
            </p:extLst>
          </p:nvPr>
        </p:nvGraphicFramePr>
        <p:xfrm>
          <a:off x="838200" y="1620982"/>
          <a:ext cx="5181600" cy="4555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A233A78-04C9-4A31-9FC2-3DD750A32781}"/>
              </a:ext>
            </a:extLst>
          </p:cNvPr>
          <p:cNvSpPr txBox="1"/>
          <p:nvPr/>
        </p:nvSpPr>
        <p:spPr>
          <a:xfrm>
            <a:off x="1680509" y="6335486"/>
            <a:ext cx="9165745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A" sz="1000"/>
              <a:t>Source: Author’s calculations based on data from Canadian Institute for Health Information, </a:t>
            </a:r>
            <a:r>
              <a:rPr lang="en-CA" sz="1000" i="1"/>
              <a:t>National Health Expenditure Trends 1975 to 2019</a:t>
            </a:r>
            <a:r>
              <a:rPr lang="en-CA" sz="1000"/>
              <a:t>, and Statistics Canada, CANSIM table 17-10-0057-01, scenario “H”.</a:t>
            </a:r>
            <a:endParaRPr lang="en-CA" sz="1000" dirty="0"/>
          </a:p>
        </p:txBody>
      </p:sp>
    </p:spTree>
    <p:extLst>
      <p:ext uri="{BB962C8B-B14F-4D97-AF65-F5344CB8AC3E}">
        <p14:creationId xmlns:p14="http://schemas.microsoft.com/office/powerpoint/2010/main" val="191272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FF64E-D1FE-4543-B735-4BFD91D3F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060" y="177560"/>
            <a:ext cx="10515600" cy="1325563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Challenges and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0DE3-7312-49A6-BAC0-D27779BD5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515" y="1503123"/>
            <a:ext cx="11273425" cy="4673840"/>
          </a:xfrm>
        </p:spPr>
        <p:txBody>
          <a:bodyPr>
            <a:normAutofit/>
          </a:bodyPr>
          <a:lstStyle/>
          <a:p>
            <a:r>
              <a:rPr lang="en-CA" sz="3200" dirty="0"/>
              <a:t>How can we “flatten the curve” of health care and other spending through collaboration, technology and innovation?</a:t>
            </a:r>
          </a:p>
          <a:p>
            <a:endParaRPr lang="en-CA" sz="3200" dirty="0"/>
          </a:p>
          <a:p>
            <a:r>
              <a:rPr lang="en-CA" sz="3200" dirty="0"/>
              <a:t>Given uncertain outlook for federal taxes and transfers to provinces, how can New Brunswick re-ignite the private sector and thus grow revenues?</a:t>
            </a:r>
          </a:p>
          <a:p>
            <a:endParaRPr lang="en-CA" sz="3200" dirty="0"/>
          </a:p>
          <a:p>
            <a:r>
              <a:rPr lang="en-CA" sz="3200" dirty="0"/>
              <a:t>What can we do to return to full employment as fast as possible and resume immigration growth?</a:t>
            </a:r>
          </a:p>
          <a:p>
            <a:endParaRPr lang="en-CA" sz="1000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66989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8BB9D-BAD2-4629-96A1-FADC7986C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24" y="365125"/>
            <a:ext cx="10725912" cy="772299"/>
          </a:xfrm>
        </p:spPr>
        <p:txBody>
          <a:bodyPr>
            <a:normAutofit/>
          </a:bodyPr>
          <a:lstStyle/>
          <a:p>
            <a:r>
              <a:rPr lang="en-CA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New Brunswick has very little room left on its credit card to pay for health care and other services.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CCCF7CCD-EED6-4D62-A4AF-8DF4AC4BAD6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1671011"/>
              </p:ext>
            </p:extLst>
          </p:nvPr>
        </p:nvGraphicFramePr>
        <p:xfrm>
          <a:off x="842475" y="1186940"/>
          <a:ext cx="5106922" cy="5067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BB08EB6-CB99-4169-8879-DA2C9BC43082}"/>
              </a:ext>
            </a:extLst>
          </p:cNvPr>
          <p:cNvCxnSpPr>
            <a:cxnSpLocks/>
          </p:cNvCxnSpPr>
          <p:nvPr/>
        </p:nvCxnSpPr>
        <p:spPr>
          <a:xfrm flipH="1">
            <a:off x="6167478" y="1801850"/>
            <a:ext cx="23158" cy="38086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FD5FB81-EF96-43B7-BD13-3A6326904F8E}"/>
              </a:ext>
            </a:extLst>
          </p:cNvPr>
          <p:cNvSpPr txBox="1"/>
          <p:nvPr/>
        </p:nvSpPr>
        <p:spPr>
          <a:xfrm>
            <a:off x="1680509" y="6335486"/>
            <a:ext cx="9165745" cy="2462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A" sz="1000" dirty="0"/>
              <a:t>Source: Finance Canada, </a:t>
            </a:r>
            <a:r>
              <a:rPr lang="en-CA" sz="1000" i="1" dirty="0"/>
              <a:t>Fiscal Reference Tables 2019</a:t>
            </a:r>
            <a:r>
              <a:rPr lang="en-CA" sz="1000" dirty="0"/>
              <a:t>; provincial accounts of NB, NS and PEI; Statistics Canada, CANSIM table 36-10-0222-01. 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12D06D8D-2547-4B3D-8D78-679CE9F99F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6707234"/>
              </p:ext>
            </p:extLst>
          </p:nvPr>
        </p:nvGraphicFramePr>
        <p:xfrm>
          <a:off x="6488931" y="1218960"/>
          <a:ext cx="5162550" cy="4669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27555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BFABC-D5ED-4DFA-9648-452985C49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3311"/>
          </a:xfrm>
        </p:spPr>
        <p:txBody>
          <a:bodyPr>
            <a:normAutofit/>
          </a:bodyPr>
          <a:lstStyle/>
          <a:p>
            <a:r>
              <a:rPr lang="en-CA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New Brunswick spends much more than it did twenty years ago. Unsurprisingly, health care has led the way, with inflation-adjusted spending up two-thirds.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E56ADFAF-0659-4599-9BEB-D4D05E0BAB8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31235483"/>
              </p:ext>
            </p:extLst>
          </p:nvPr>
        </p:nvGraphicFramePr>
        <p:xfrm>
          <a:off x="727364" y="1690324"/>
          <a:ext cx="5181600" cy="3897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276977BD-6C07-48AA-A4B5-560FC867F9F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68402439"/>
              </p:ext>
            </p:extLst>
          </p:nvPr>
        </p:nvGraphicFramePr>
        <p:xfrm>
          <a:off x="6172200" y="1636279"/>
          <a:ext cx="5181600" cy="4191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D93924E-DA1B-4FFC-B8C2-A98F1FFD9D45}"/>
              </a:ext>
            </a:extLst>
          </p:cNvPr>
          <p:cNvCxnSpPr>
            <a:cxnSpLocks/>
          </p:cNvCxnSpPr>
          <p:nvPr/>
        </p:nvCxnSpPr>
        <p:spPr>
          <a:xfrm>
            <a:off x="5984792" y="1841046"/>
            <a:ext cx="0" cy="38466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6E8D4C6-829A-49B3-865A-F5D8678E1CA7}"/>
              </a:ext>
            </a:extLst>
          </p:cNvPr>
          <p:cNvSpPr txBox="1"/>
          <p:nvPr/>
        </p:nvSpPr>
        <p:spPr>
          <a:xfrm>
            <a:off x="1680509" y="6049958"/>
            <a:ext cx="9165745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A" sz="1000" dirty="0"/>
              <a:t>Note: Operating (ordinary) expenditures. Health spending includes Department of Health and “Nursing Homes Support” (now part of the Department of Social Development). Education spending includes Education Department and “Post-Secondary Affairs” (now part of PETL) for 2020-21 and Education Department, MPHEC, as well </a:t>
            </a:r>
            <a:r>
              <a:rPr lang="en-CA" sz="1000"/>
              <a:t>as NBCC </a:t>
            </a:r>
            <a:r>
              <a:rPr lang="en-CA" sz="1000" dirty="0"/>
              <a:t>(then part of Training and </a:t>
            </a:r>
            <a:r>
              <a:rPr lang="en-CA" sz="1000"/>
              <a:t>Employment Development).</a:t>
            </a:r>
            <a:endParaRPr lang="en-CA" sz="1000" dirty="0"/>
          </a:p>
          <a:p>
            <a:r>
              <a:rPr lang="en-CA" sz="1000" dirty="0"/>
              <a:t>Source: Department of Finance and Treasury Board, </a:t>
            </a:r>
            <a:r>
              <a:rPr lang="en-CA" sz="1000" i="1" dirty="0"/>
              <a:t>Main Estimates 2020-2021</a:t>
            </a:r>
            <a:r>
              <a:rPr lang="en-CA" sz="1000" dirty="0"/>
              <a:t>; Government of New Brunswick, </a:t>
            </a:r>
            <a:r>
              <a:rPr lang="en-CA" sz="1000" i="1" dirty="0"/>
              <a:t>Public Accounts 2001. </a:t>
            </a:r>
            <a:endParaRPr lang="en-CA" sz="1000" dirty="0"/>
          </a:p>
        </p:txBody>
      </p:sp>
    </p:spTree>
    <p:extLst>
      <p:ext uri="{BB962C8B-B14F-4D97-AF65-F5344CB8AC3E}">
        <p14:creationId xmlns:p14="http://schemas.microsoft.com/office/powerpoint/2010/main" val="3853390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DD5C7-9F8E-4917-ABC4-2EE088EE3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3343"/>
          </a:xfrm>
        </p:spPr>
        <p:txBody>
          <a:bodyPr>
            <a:normAutofit/>
          </a:bodyPr>
          <a:lstStyle/>
          <a:p>
            <a:r>
              <a:rPr lang="en-CA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Developments in three key areas will profoundly shape New Brunswick’s fiscal future (and quality of life)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7F098-2FF3-4782-A50B-5261E8519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9019"/>
            <a:ext cx="10515600" cy="4537944"/>
          </a:xfrm>
        </p:spPr>
        <p:txBody>
          <a:bodyPr/>
          <a:lstStyle/>
          <a:p>
            <a:endParaRPr lang="en-CA" dirty="0"/>
          </a:p>
          <a:p>
            <a:r>
              <a:rPr lang="en-CA" dirty="0"/>
              <a:t>Health </a:t>
            </a:r>
            <a:r>
              <a:rPr lang="en-CA"/>
              <a:t>care spending (including </a:t>
            </a:r>
            <a:r>
              <a:rPr lang="en-CA" dirty="0"/>
              <a:t>elderly </a:t>
            </a:r>
            <a:r>
              <a:rPr lang="en-CA"/>
              <a:t>care)</a:t>
            </a:r>
            <a:endParaRPr lang="en-CA" dirty="0"/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Economic growth, particularly productivity </a:t>
            </a:r>
            <a:r>
              <a:rPr lang="en-CA"/>
              <a:t>and immigration</a:t>
            </a:r>
            <a:endParaRPr lang="en-CA" dirty="0"/>
          </a:p>
          <a:p>
            <a:endParaRPr lang="en-CA" dirty="0"/>
          </a:p>
          <a:p>
            <a:r>
              <a:rPr lang="en-CA" dirty="0"/>
              <a:t>Federal transfers</a:t>
            </a:r>
          </a:p>
        </p:txBody>
      </p:sp>
    </p:spTree>
    <p:extLst>
      <p:ext uri="{BB962C8B-B14F-4D97-AF65-F5344CB8AC3E}">
        <p14:creationId xmlns:p14="http://schemas.microsoft.com/office/powerpoint/2010/main" val="1856222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94898-4DE8-4CD8-AB88-297AC681B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Health Care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7A0745-65A4-4DE9-8FB4-2946612EFA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2534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4B687-0584-4237-BB95-89D847985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8233"/>
          </a:xfrm>
        </p:spPr>
        <p:txBody>
          <a:bodyPr>
            <a:normAutofit/>
          </a:bodyPr>
          <a:lstStyle/>
          <a:p>
            <a:r>
              <a:rPr lang="en-CA" sz="2000" b="1" i="1">
                <a:latin typeface="Arial" panose="020B0604020202020204" pitchFamily="34" charset="0"/>
                <a:cs typeface="Arial" panose="020B0604020202020204" pitchFamily="34" charset="0"/>
              </a:rPr>
              <a:t>Historically, New </a:t>
            </a:r>
            <a:r>
              <a:rPr lang="en-CA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Brunswick’s health </a:t>
            </a:r>
            <a:r>
              <a:rPr lang="en-CA" sz="2000" b="1" i="1">
                <a:latin typeface="Arial" panose="020B0604020202020204" pitchFamily="34" charset="0"/>
                <a:cs typeface="Arial" panose="020B0604020202020204" pitchFamily="34" charset="0"/>
              </a:rPr>
              <a:t>spending has </a:t>
            </a:r>
            <a:r>
              <a:rPr lang="en-CA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closely tracked the national average. This has important implications for future spending and quality of care.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4C0D437-F88D-4C9A-814E-FBB02BF25BB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39258917"/>
              </p:ext>
            </p:extLst>
          </p:nvPr>
        </p:nvGraphicFramePr>
        <p:xfrm>
          <a:off x="838200" y="1581881"/>
          <a:ext cx="4924240" cy="4390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3514AD0-86F5-4A43-B558-395B7E5666FF}"/>
              </a:ext>
            </a:extLst>
          </p:cNvPr>
          <p:cNvCxnSpPr/>
          <p:nvPr/>
        </p:nvCxnSpPr>
        <p:spPr>
          <a:xfrm>
            <a:off x="6096000" y="2001328"/>
            <a:ext cx="0" cy="40285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61BAC8C-98FF-4E4E-9E62-A5E7255715A2}"/>
              </a:ext>
            </a:extLst>
          </p:cNvPr>
          <p:cNvSpPr txBox="1"/>
          <p:nvPr/>
        </p:nvSpPr>
        <p:spPr>
          <a:xfrm>
            <a:off x="1680509" y="6335486"/>
            <a:ext cx="9165745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A" sz="1000" dirty="0"/>
              <a:t>Source: Canadian Institute for Health Information, </a:t>
            </a:r>
            <a:r>
              <a:rPr lang="en-CA" sz="1000" i="1" dirty="0"/>
              <a:t>National </a:t>
            </a:r>
            <a:r>
              <a:rPr lang="en-CA" sz="1000" i="1"/>
              <a:t>Expenditure Trends 1975 </a:t>
            </a:r>
            <a:r>
              <a:rPr lang="en-CA" sz="1000" i="1" dirty="0"/>
              <a:t>2019</a:t>
            </a:r>
            <a:r>
              <a:rPr lang="en-CA" sz="1000" dirty="0"/>
              <a:t> and “Age-Adjusted Public Spending Per Person”; Statistics Canada, CANSIM table 18-10-0005-01.</a:t>
            </a:r>
          </a:p>
        </p:txBody>
      </p:sp>
      <p:graphicFrame>
        <p:nvGraphicFramePr>
          <p:cNvPr id="10" name="Content Placeholder 4">
            <a:extLst>
              <a:ext uri="{FF2B5EF4-FFF2-40B4-BE49-F238E27FC236}">
                <a16:creationId xmlns:a16="http://schemas.microsoft.com/office/drawing/2014/main" id="{7AF7E7B3-600C-40F6-9212-6C073D36F58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46199647"/>
              </p:ext>
            </p:extLst>
          </p:nvPr>
        </p:nvGraphicFramePr>
        <p:xfrm>
          <a:off x="6096000" y="1621388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73161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5A1D6-DFCE-4B8C-A203-F8D3F3359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9826"/>
          </a:xfrm>
        </p:spPr>
        <p:txBody>
          <a:bodyPr>
            <a:normAutofit/>
          </a:bodyPr>
          <a:lstStyle/>
          <a:p>
            <a:r>
              <a:rPr lang="en-CA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New Brunswick has only seen the tip of the </a:t>
            </a:r>
            <a:r>
              <a:rPr lang="en-CA" sz="2000" b="1" i="1">
                <a:latin typeface="Arial" panose="020B0604020202020204" pitchFamily="34" charset="0"/>
                <a:cs typeface="Arial" panose="020B0604020202020204" pitchFamily="34" charset="0"/>
              </a:rPr>
              <a:t>iceberg in </a:t>
            </a:r>
            <a:r>
              <a:rPr lang="en-CA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terms </a:t>
            </a:r>
            <a:r>
              <a:rPr lang="en-CA" sz="2000" b="1" i="1">
                <a:latin typeface="Arial" panose="020B0604020202020204" pitchFamily="34" charset="0"/>
                <a:cs typeface="Arial" panose="020B0604020202020204" pitchFamily="34" charset="0"/>
              </a:rPr>
              <a:t>of aging-induced </a:t>
            </a:r>
            <a:r>
              <a:rPr lang="en-CA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health care spending pressures.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583021A-77A3-447B-9A21-DFA7B70C9C1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56232416"/>
              </p:ext>
            </p:extLst>
          </p:nvPr>
        </p:nvGraphicFramePr>
        <p:xfrm>
          <a:off x="6361981" y="1383475"/>
          <a:ext cx="5292306" cy="4701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519A281-633C-44AB-9D0D-6974F1328628}"/>
              </a:ext>
            </a:extLst>
          </p:cNvPr>
          <p:cNvCxnSpPr>
            <a:cxnSpLocks/>
          </p:cNvCxnSpPr>
          <p:nvPr/>
        </p:nvCxnSpPr>
        <p:spPr>
          <a:xfrm>
            <a:off x="6157231" y="2001328"/>
            <a:ext cx="0" cy="37524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53FCB50-5787-4A01-80F8-9211AE62E5A5}"/>
              </a:ext>
            </a:extLst>
          </p:cNvPr>
          <p:cNvSpPr txBox="1"/>
          <p:nvPr/>
        </p:nvSpPr>
        <p:spPr>
          <a:xfrm>
            <a:off x="1680509" y="6335486"/>
            <a:ext cx="9165745" cy="2462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A" sz="1000" dirty="0"/>
              <a:t>Source: Canadian Institute for Health Information, </a:t>
            </a:r>
            <a:r>
              <a:rPr lang="en-CA" sz="1000" i="1" dirty="0"/>
              <a:t>National Expenditure Trends 1975 to 2019</a:t>
            </a:r>
            <a:r>
              <a:rPr lang="en-CA" sz="1000" dirty="0"/>
              <a:t>; Statistics Canada, CANSIM table 17-10-0057-01. 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C6FEC9BA-A4DD-4644-9B7D-13EDB6DEA52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23569344"/>
              </p:ext>
            </p:extLst>
          </p:nvPr>
        </p:nvGraphicFramePr>
        <p:xfrm>
          <a:off x="838200" y="1486991"/>
          <a:ext cx="5181600" cy="4598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7991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94898-4DE8-4CD8-AB88-297AC681B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Economic growth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7A0745-65A4-4DE9-8FB4-2946612EFA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59956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35984-FE91-4BF1-90F9-009985CEF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0981"/>
          </a:xfrm>
        </p:spPr>
        <p:txBody>
          <a:bodyPr>
            <a:normAutofit/>
          </a:bodyPr>
          <a:lstStyle/>
          <a:p>
            <a:r>
              <a:rPr lang="en-CA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The two engines of New Brunswick’s economic growth </a:t>
            </a:r>
            <a:r>
              <a:rPr lang="en-CA" sz="2000" b="1" i="1">
                <a:latin typeface="Arial" panose="020B0604020202020204" pitchFamily="34" charset="0"/>
                <a:cs typeface="Arial" panose="020B0604020202020204" pitchFamily="34" charset="0"/>
              </a:rPr>
              <a:t>have essentially stalled </a:t>
            </a:r>
            <a:r>
              <a:rPr lang="en-CA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over the last decade.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34FFA3C-5D90-4041-AB38-268D3D4A9CD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68759487"/>
              </p:ext>
            </p:extLst>
          </p:nvPr>
        </p:nvGraphicFramePr>
        <p:xfrm>
          <a:off x="777815" y="1406106"/>
          <a:ext cx="5181600" cy="4770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21F4127-3E9D-48A3-A50F-85BE826BEEE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52561884"/>
              </p:ext>
            </p:extLst>
          </p:nvPr>
        </p:nvGraphicFramePr>
        <p:xfrm>
          <a:off x="6172199" y="1406106"/>
          <a:ext cx="5352691" cy="4770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6E34C98-9E66-447B-9391-9550D395559E}"/>
              </a:ext>
            </a:extLst>
          </p:cNvPr>
          <p:cNvCxnSpPr>
            <a:cxnSpLocks/>
          </p:cNvCxnSpPr>
          <p:nvPr/>
        </p:nvCxnSpPr>
        <p:spPr>
          <a:xfrm>
            <a:off x="6096000" y="1785668"/>
            <a:ext cx="0" cy="40544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996A400-F03E-486F-9B23-489B44272FB1}"/>
              </a:ext>
            </a:extLst>
          </p:cNvPr>
          <p:cNvSpPr txBox="1"/>
          <p:nvPr/>
        </p:nvSpPr>
        <p:spPr>
          <a:xfrm>
            <a:off x="1680509" y="6335486"/>
            <a:ext cx="9165745" cy="2462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A" sz="1000" dirty="0"/>
              <a:t>Source: Statistics Canada, CANSIM tables 14-10-0023-01 and 36-10-0480-01. </a:t>
            </a:r>
          </a:p>
        </p:txBody>
      </p:sp>
    </p:spTree>
    <p:extLst>
      <p:ext uri="{BB962C8B-B14F-4D97-AF65-F5344CB8AC3E}">
        <p14:creationId xmlns:p14="http://schemas.microsoft.com/office/powerpoint/2010/main" val="3288547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17394</TotalTime>
  <Words>1010</Words>
  <Application>Microsoft Office PowerPoint</Application>
  <PresentationFormat>Widescreen</PresentationFormat>
  <Paragraphs>95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New Brunswick’s Fiscal Situation</vt:lpstr>
      <vt:lpstr>New Brunswick has very little room left on its credit card to pay for health care and other services.</vt:lpstr>
      <vt:lpstr>New Brunswick spends much more than it did twenty years ago. Unsurprisingly, health care has led the way, with inflation-adjusted spending up two-thirds.</vt:lpstr>
      <vt:lpstr>Developments in three key areas will profoundly shape New Brunswick’s fiscal future (and quality of life)</vt:lpstr>
      <vt:lpstr>Health Care</vt:lpstr>
      <vt:lpstr>Historically, New Brunswick’s health spending has closely tracked the national average. This has important implications for future spending and quality of care.</vt:lpstr>
      <vt:lpstr>New Brunswick has only seen the tip of the iceberg in terms of aging-induced health care spending pressures.</vt:lpstr>
      <vt:lpstr>Economic growth</vt:lpstr>
      <vt:lpstr>The two engines of New Brunswick’s economic growth have essentially stalled over the last decade.</vt:lpstr>
      <vt:lpstr>New Brunswick’s business sector has seen virtually no growth over the last decade and has shed nearly 20,000 jobs. Meanwhile, employment in the public sector has kept growing.</vt:lpstr>
      <vt:lpstr>New Brunswick’s labour market had stabilized in recent years, then Covid-19 broke our momentum – for how long?</vt:lpstr>
      <vt:lpstr>Federal transfers</vt:lpstr>
      <vt:lpstr>Federal transfers grew fast in the 2000s, then they stalled. Failure to adjust to slowing transfer growth by spending less has added around $4 billion to New Brunswick’s debt. </vt:lpstr>
      <vt:lpstr>In recent years, Equalization payments have increased spectacularly, enabling the government to balance its books. Such growth will not last.</vt:lpstr>
      <vt:lpstr>Rising to the Challenge</vt:lpstr>
      <vt:lpstr>Population aging and other spending pressures could add up to $2 billion in annual public spending by 2030. That’s more than 50% growth.</vt:lpstr>
      <vt:lpstr>Challenges and Opportunities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Saillant</dc:creator>
  <cp:lastModifiedBy>Richard Saillant</cp:lastModifiedBy>
  <cp:revision>146</cp:revision>
  <dcterms:created xsi:type="dcterms:W3CDTF">2020-04-29T13:58:28Z</dcterms:created>
  <dcterms:modified xsi:type="dcterms:W3CDTF">2020-05-25T17:51:16Z</dcterms:modified>
</cp:coreProperties>
</file>